
<file path=[Content_Types].xml><?xml version="1.0" encoding="utf-8"?>
<Types xmlns="http://schemas.openxmlformats.org/package/2006/content-types">
  <Default Extension="3gp" ContentType="video/3gpp"/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6"/>
  </p:notesMasterIdLst>
  <p:sldIdLst>
    <p:sldId id="256" r:id="rId2"/>
    <p:sldId id="330" r:id="rId3"/>
    <p:sldId id="372" r:id="rId4"/>
    <p:sldId id="386" r:id="rId5"/>
    <p:sldId id="259" r:id="rId6"/>
    <p:sldId id="387" r:id="rId7"/>
    <p:sldId id="261" r:id="rId8"/>
    <p:sldId id="355" r:id="rId9"/>
    <p:sldId id="356" r:id="rId10"/>
    <p:sldId id="260" r:id="rId11"/>
    <p:sldId id="391" r:id="rId12"/>
    <p:sldId id="268" r:id="rId13"/>
    <p:sldId id="329" r:id="rId14"/>
    <p:sldId id="270" r:id="rId15"/>
    <p:sldId id="332" r:id="rId16"/>
    <p:sldId id="333" r:id="rId17"/>
    <p:sldId id="334" r:id="rId18"/>
    <p:sldId id="335" r:id="rId19"/>
    <p:sldId id="336" r:id="rId20"/>
    <p:sldId id="392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93" r:id="rId30"/>
    <p:sldId id="324" r:id="rId31"/>
    <p:sldId id="394" r:id="rId32"/>
    <p:sldId id="346" r:id="rId33"/>
    <p:sldId id="361" r:id="rId34"/>
    <p:sldId id="395" r:id="rId35"/>
    <p:sldId id="350" r:id="rId36"/>
    <p:sldId id="351" r:id="rId37"/>
    <p:sldId id="353" r:id="rId38"/>
    <p:sldId id="363" r:id="rId39"/>
    <p:sldId id="364" r:id="rId40"/>
    <p:sldId id="367" r:id="rId41"/>
    <p:sldId id="396" r:id="rId42"/>
    <p:sldId id="371" r:id="rId43"/>
    <p:sldId id="385" r:id="rId44"/>
    <p:sldId id="384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98AAB7-6E42-4303-BFD5-F73B725D9E9B}">
          <p14:sldIdLst>
            <p14:sldId id="256"/>
            <p14:sldId id="330"/>
            <p14:sldId id="372"/>
            <p14:sldId id="386"/>
            <p14:sldId id="259"/>
            <p14:sldId id="387"/>
            <p14:sldId id="261"/>
            <p14:sldId id="355"/>
            <p14:sldId id="356"/>
            <p14:sldId id="260"/>
            <p14:sldId id="391"/>
            <p14:sldId id="268"/>
            <p14:sldId id="329"/>
            <p14:sldId id="270"/>
            <p14:sldId id="332"/>
            <p14:sldId id="333"/>
            <p14:sldId id="334"/>
            <p14:sldId id="335"/>
            <p14:sldId id="336"/>
            <p14:sldId id="392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93"/>
            <p14:sldId id="324"/>
            <p14:sldId id="394"/>
            <p14:sldId id="346"/>
            <p14:sldId id="361"/>
            <p14:sldId id="395"/>
            <p14:sldId id="350"/>
            <p14:sldId id="351"/>
            <p14:sldId id="353"/>
            <p14:sldId id="363"/>
            <p14:sldId id="364"/>
            <p14:sldId id="367"/>
            <p14:sldId id="396"/>
            <p14:sldId id="371"/>
            <p14:sldId id="385"/>
            <p14:sldId id="3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y Oswald" initials="JJO" lastIdx="1" clrIdx="0"/>
  <p:cmAuthor id="1" name="Vipin" initials="V" lastIdx="1" clrIdx="1"/>
  <p:cmAuthor id="2" name="joswald1" initials="j" lastIdx="5" clrIdx="2"/>
  <p:cmAuthor id="3" name="Jay Oswald" initials="JO" lastIdx="2" clrIdx="3">
    <p:extLst>
      <p:ext uri="{19B8F6BF-5375-455C-9EA6-DF929625EA0E}">
        <p15:presenceInfo xmlns:p15="http://schemas.microsoft.com/office/powerpoint/2012/main" userId="e779f6b89e938d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42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0261" autoAdjust="0"/>
  </p:normalViewPr>
  <p:slideViewPr>
    <p:cSldViewPr snapToGrid="0" snapToObjects="1">
      <p:cViewPr varScale="1">
        <p:scale>
          <a:sx n="64" d="100"/>
          <a:sy n="64" d="100"/>
        </p:scale>
        <p:origin x="71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-2808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E0C7A37F-6162-46A1-B235-92BEB440F7BA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88F5F146-2348-4502-B1E8-61DD77B180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122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Jones cable,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5F146-2348-4502-B1E8-61DD77B180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10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cables were used to map from task space to joint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5F146-2348-4502-B1E8-61DD77B180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18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5F146-2348-4502-B1E8-61DD77B1808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242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5F146-2348-4502-B1E8-61DD77B18080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758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5F146-2348-4502-B1E8-61DD77B1808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68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62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86600" y="6553200"/>
            <a:ext cx="2057400" cy="3048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C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2C16CF7-85E9-4853-B87B-43FB29A8D8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3554" name="Picture 2" descr="http://www.arthritis.org/media/chapters/gsw/images/2009/Winterhoff/ASU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976998"/>
            <a:ext cx="2286000" cy="67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62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1912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22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C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55D8937-204B-4FCE-B981-45E86F933D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43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C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C699237-011A-4745-A505-22755087964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331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C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0931C5E-DD9B-4189-9C16-DB19002AF08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65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C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994D68E-F527-4B7A-A54D-B46E38E9DEF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18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AD4F1A6-C3A3-4BF7-985D-F4914995AA5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47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BD11D78-D242-4D69-B231-C8C2D484CA8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153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8EE8BAE-8D53-4667-AB74-24DC119C6E7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521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9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600" dirty="0">
              <a:solidFill>
                <a:prstClr val="white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3048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828800"/>
            <a:ext cx="8229600" cy="42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248400"/>
            <a:ext cx="9144000" cy="304800"/>
          </a:xfrm>
          <a:prstGeom prst="rect">
            <a:avLst/>
          </a:prstGeom>
          <a:solidFill>
            <a:srgbClr val="FFB3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n-US" sz="1400" dirty="0">
              <a:solidFill>
                <a:sysClr val="windowText" lastClr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99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600" dirty="0">
              <a:solidFill>
                <a:prstClr val="white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07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3" Type="http://schemas.microsoft.com/office/2007/relationships/media" Target="../media/media2.avi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1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30.png"/><Relationship Id="rId5" Type="http://schemas.microsoft.com/office/2007/relationships/media" Target="../media/media3.avi"/><Relationship Id="rId10" Type="http://schemas.openxmlformats.org/officeDocument/2006/relationships/image" Target="../media/image29.png"/><Relationship Id="rId4" Type="http://schemas.openxmlformats.org/officeDocument/2006/relationships/video" Target="../media/media2.avi"/><Relationship Id="rId9" Type="http://schemas.openxmlformats.org/officeDocument/2006/relationships/image" Target="../media/image28.png"/><Relationship Id="rId1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13.xml"/><Relationship Id="rId7" Type="http://schemas.openxmlformats.org/officeDocument/2006/relationships/image" Target="../media/image4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10" Type="http://schemas.openxmlformats.org/officeDocument/2006/relationships/image" Target="../media/image4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jpe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2.jpe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tags" Target="../tags/tag1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0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video" Target="../media/media4.3gp"/><Relationship Id="rId11" Type="http://schemas.openxmlformats.org/officeDocument/2006/relationships/image" Target="../media/image69.png"/><Relationship Id="rId5" Type="http://schemas.microsoft.com/office/2007/relationships/media" Target="../media/media4.3gp"/><Relationship Id="rId10" Type="http://schemas.openxmlformats.org/officeDocument/2006/relationships/image" Target="../media/image68.png"/><Relationship Id="rId4" Type="http://schemas.openxmlformats.org/officeDocument/2006/relationships/tags" Target="../tags/tag18.xml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6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75.png"/><Relationship Id="rId5" Type="http://schemas.openxmlformats.org/officeDocument/2006/relationships/tags" Target="../tags/tag23.xml"/><Relationship Id="rId10" Type="http://schemas.openxmlformats.org/officeDocument/2006/relationships/image" Target="../media/image74.png"/><Relationship Id="rId4" Type="http://schemas.openxmlformats.org/officeDocument/2006/relationships/tags" Target="../tags/tag22.xml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88.png"/><Relationship Id="rId5" Type="http://schemas.openxmlformats.org/officeDocument/2006/relationships/image" Target="../media/image84.png"/><Relationship Id="rId4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tags" Target="../tags/tag29.xml"/><Relationship Id="rId7" Type="http://schemas.openxmlformats.org/officeDocument/2006/relationships/image" Target="../media/image70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2.png"/><Relationship Id="rId5" Type="http://schemas.openxmlformats.org/officeDocument/2006/relationships/tags" Target="../tags/tag31.xml"/><Relationship Id="rId10" Type="http://schemas.openxmlformats.org/officeDocument/2006/relationships/image" Target="../media/image91.png"/><Relationship Id="rId4" Type="http://schemas.openxmlformats.org/officeDocument/2006/relationships/tags" Target="../tags/tag30.xml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3.xml"/><Relationship Id="rId7" Type="http://schemas.openxmlformats.org/officeDocument/2006/relationships/image" Target="../media/image1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6.xml"/><Relationship Id="rId7" Type="http://schemas.openxmlformats.org/officeDocument/2006/relationships/image" Target="../media/image18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9.xml"/><Relationship Id="rId7" Type="http://schemas.openxmlformats.org/officeDocument/2006/relationships/image" Target="../media/image2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462" y="577311"/>
            <a:ext cx="6955403" cy="1465511"/>
          </a:xfrm>
        </p:spPr>
        <p:txBody>
          <a:bodyPr/>
          <a:lstStyle/>
          <a:p>
            <a:r>
              <a:rPr lang="en-US" sz="3000" b="1" dirty="0"/>
              <a:t>Dynamic model</a:t>
            </a:r>
            <a:r>
              <a:rPr lang="en-US" altLang="zh-CN" sz="3000" b="1" dirty="0"/>
              <a:t>ing, robust </a:t>
            </a:r>
            <a:r>
              <a:rPr lang="en-US" sz="3000" b="1" dirty="0"/>
              <a:t>control and contact estimation of soft robotics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41875" y="3226699"/>
            <a:ext cx="4913906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Committee members: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Wenlong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 (advisor)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Hamidreza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Marvi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Hyunglae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Lee	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Spring Berman	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Thomas Sugar	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972917" y="2113706"/>
            <a:ext cx="5144492" cy="1112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1500" b="1" dirty="0"/>
          </a:p>
          <a:p>
            <a:r>
              <a:rPr lang="en-US" sz="1500" b="1" dirty="0"/>
              <a:t>A Doctoral Dissertation Proposal</a:t>
            </a:r>
          </a:p>
          <a:p>
            <a:endParaRPr lang="en-US" sz="1500" b="1" dirty="0"/>
          </a:p>
          <a:p>
            <a:endParaRPr lang="en-US" sz="1500" b="1" dirty="0"/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Zhi Qiao</a:t>
            </a:r>
          </a:p>
          <a:p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81955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7928" y="1170535"/>
            <a:ext cx="74290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backbone structure cannot cover the actuator without such feature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uncertainty was not considered in the controller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disturbance estimation is missing for CC assumption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9F51E-FFA4-4EEC-A54A-C12D3FD5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defRPr/>
              </a:pPr>
              <a:t>10</a:t>
            </a:fld>
            <a:endParaRPr lang="en-US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31D149-ED55-4F1B-AFBF-9E09B26B45D1}"/>
              </a:ext>
            </a:extLst>
          </p:cNvPr>
          <p:cNvSpPr txBox="1"/>
          <p:nvPr/>
        </p:nvSpPr>
        <p:spPr>
          <a:xfrm>
            <a:off x="557928" y="4009996"/>
            <a:ext cx="74290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dynamic model for soft arm without backbone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robust controller for lumped disturbance rejection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disturbance estimator for contact event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B10D1-5A2E-409D-BFA3-8B7DBEBA20B1}"/>
              </a:ext>
            </a:extLst>
          </p:cNvPr>
          <p:cNvSpPr txBox="1"/>
          <p:nvPr/>
        </p:nvSpPr>
        <p:spPr>
          <a:xfrm>
            <a:off x="218314" y="3345505"/>
            <a:ext cx="8561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accent1"/>
                </a:solidFill>
              </a:rPr>
              <a:t>“Dynamic model</a:t>
            </a:r>
            <a:r>
              <a:rPr lang="en-US" altLang="zh-CN" sz="2000" b="1" i="1" dirty="0">
                <a:solidFill>
                  <a:schemeClr val="accent1"/>
                </a:solidFill>
              </a:rPr>
              <a:t>ing, robust </a:t>
            </a:r>
            <a:r>
              <a:rPr lang="en-US" sz="2000" b="1" i="1" dirty="0">
                <a:solidFill>
                  <a:schemeClr val="accent1"/>
                </a:solidFill>
              </a:rPr>
              <a:t>control and contact estimation of soft robotics”</a:t>
            </a:r>
            <a:endParaRPr lang="en-US" sz="20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984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556" y="999443"/>
            <a:ext cx="864417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motivation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pneumatic actuated soft arm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in model based dynamic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 and contributions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model and robust controller for silicone actuator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Augmented-rigid arm model and sliding mode controller for fabric-pillow-based SISO system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and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uture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the current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augmented-rigid arm model and sliding mode controller for fabric-pillow-based SISO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soft contact with environment using fabric-beam-based MIMO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multi-segments whole body grasping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40841-8899-4824-8315-E691F7E5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defRPr/>
              </a:pPr>
              <a:t>11</a:t>
            </a:fld>
            <a:endParaRPr lang="en-US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162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E4CB-43FA-4EAE-8322-E25C257EF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from soft knee actuator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1747-B042-422E-940A-9F558A1A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defRPr/>
              </a:pPr>
              <a:t>12</a:t>
            </a:fld>
            <a:endParaRPr lang="en-US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6BEE68A-283B-4029-B6C4-26D6CC85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715" y="1353509"/>
            <a:ext cx="5869249" cy="301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BE5880-206A-4473-8AA9-9EDA5C28CC8F}"/>
              </a:ext>
            </a:extLst>
          </p:cNvPr>
          <p:cNvSpPr txBox="1"/>
          <p:nvPr/>
        </p:nvSpPr>
        <p:spPr>
          <a:xfrm>
            <a:off x="821093" y="5119349"/>
            <a:ext cx="7501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ressure dynamics needs to be considered for fast movement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ctuator stiffness can be modeled as a function of chamber pressure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9DA6966-8A49-4416-B5A6-48E28714F9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95" y="1190368"/>
            <a:ext cx="3257844" cy="3257844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DF51E21D-5B3B-4E67-86E9-5AEEED52C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339" y="1276986"/>
            <a:ext cx="3430730" cy="31712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43BFD0-7385-4102-A83A-4FBE5AA1F914}"/>
              </a:ext>
            </a:extLst>
          </p:cNvPr>
          <p:cNvSpPr/>
          <p:nvPr/>
        </p:nvSpPr>
        <p:spPr>
          <a:xfrm>
            <a:off x="956751" y="4571780"/>
            <a:ext cx="8298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results. (Left)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 tracking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(Right)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22494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821BF-F914-422F-B922-22DEA4DFD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B5083-44C7-4EE5-A460-ACFA328F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13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53727F-45D1-42DB-A5A1-E651D522FF7B}"/>
              </a:ext>
            </a:extLst>
          </p:cNvPr>
          <p:cNvSpPr txBox="1"/>
          <p:nvPr/>
        </p:nvSpPr>
        <p:spPr>
          <a:xfrm>
            <a:off x="220919" y="1303081"/>
            <a:ext cx="8716604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Inspired from the soft knee actuator experiment, a 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inear parameter-varying (LPV) model for a silicone-based arm segment without backbone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H-infinity feedback controller combined with iterative learning control (ILC)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093FED43-8DFC-46D3-A881-19DD70B5D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66" y="3095588"/>
            <a:ext cx="3654935" cy="30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1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ED2ED-CC3B-46E4-A3D3-46ACC6F3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953D7-AF5E-4328-920A-CEF329A5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defRPr/>
              </a:pPr>
              <a:t>14</a:t>
            </a:fld>
            <a:endParaRPr lang="en-US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9" name="singleSegment">
            <a:hlinkClick r:id="" action="ppaction://media"/>
            <a:extLst>
              <a:ext uri="{FF2B5EF4-FFF2-40B4-BE49-F238E27FC236}">
                <a16:creationId xmlns:a16="http://schemas.microsoft.com/office/drawing/2014/main" id="{AAD44101-1FEA-4B6C-A986-B46BD3AD0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94704" y="1518180"/>
            <a:ext cx="884604" cy="290828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singleSegment3">
            <a:hlinkClick r:id="" action="ppaction://media"/>
            <a:extLst>
              <a:ext uri="{FF2B5EF4-FFF2-40B4-BE49-F238E27FC236}">
                <a16:creationId xmlns:a16="http://schemas.microsoft.com/office/drawing/2014/main" id="{21718AB3-5C9E-43CB-AC9B-BF3D9D2F92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87833" y="3697931"/>
            <a:ext cx="3483952" cy="196740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singleSegment2">
            <a:hlinkClick r:id="" action="ppaction://media"/>
            <a:extLst>
              <a:ext uri="{FF2B5EF4-FFF2-40B4-BE49-F238E27FC236}">
                <a16:creationId xmlns:a16="http://schemas.microsoft.com/office/drawing/2014/main" id="{B14542D7-31F9-4E0C-A610-84B6ECBE848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387833" y="1095395"/>
            <a:ext cx="3497813" cy="197523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032E80FD-3937-4BB9-8D88-839B80ED856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0"/>
          <a:stretch/>
        </p:blipFill>
        <p:spPr>
          <a:xfrm>
            <a:off x="525283" y="1182624"/>
            <a:ext cx="3125937" cy="2227337"/>
          </a:xfrm>
          <a:prstGeom prst="rect">
            <a:avLst/>
          </a:prstGeom>
        </p:spPr>
      </p:pic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BB230B61-A554-4CB4-86AD-5536C4EB3C6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88"/>
          <a:stretch/>
        </p:blipFill>
        <p:spPr>
          <a:xfrm>
            <a:off x="515669" y="3492558"/>
            <a:ext cx="3121152" cy="22521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15F5B8C-4E18-4058-969B-C007EF7C9076}"/>
              </a:ext>
            </a:extLst>
          </p:cNvPr>
          <p:cNvSpPr txBox="1"/>
          <p:nvPr/>
        </p:nvSpPr>
        <p:spPr>
          <a:xfrm>
            <a:off x="3835224" y="4705441"/>
            <a:ext cx="165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chamber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3935B9-59AB-47B6-BC6F-194773F6CC3F}"/>
              </a:ext>
            </a:extLst>
          </p:cNvPr>
          <p:cNvSpPr txBox="1"/>
          <p:nvPr/>
        </p:nvSpPr>
        <p:spPr>
          <a:xfrm>
            <a:off x="6300753" y="3205151"/>
            <a:ext cx="165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Segment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3565B3-9771-4144-AD56-1503F16C0F53}"/>
              </a:ext>
            </a:extLst>
          </p:cNvPr>
          <p:cNvSpPr txBox="1"/>
          <p:nvPr/>
        </p:nvSpPr>
        <p:spPr>
          <a:xfrm>
            <a:off x="5989857" y="5757475"/>
            <a:ext cx="2279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Multi-segment Arm</a:t>
            </a:r>
          </a:p>
        </p:txBody>
      </p:sp>
      <p:pic>
        <p:nvPicPr>
          <p:cNvPr id="29" name="Picture 28" descr="A close up of a computer&#10;&#10;Description automatically generated">
            <a:extLst>
              <a:ext uri="{FF2B5EF4-FFF2-40B4-BE49-F238E27FC236}">
                <a16:creationId xmlns:a16="http://schemas.microsoft.com/office/drawing/2014/main" id="{A85FBF74-4B62-452A-96C7-623C14942EA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6" y="1211848"/>
            <a:ext cx="3730028" cy="4532881"/>
          </a:xfrm>
          <a:prstGeom prst="rect">
            <a:avLst/>
          </a:prstGeom>
        </p:spPr>
      </p:pic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330C05-EB28-4357-BBD5-1579661001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346" y="2150381"/>
            <a:ext cx="4792984" cy="25691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3DEA20-45C5-410F-94D0-33A47F3B841C}"/>
              </a:ext>
            </a:extLst>
          </p:cNvPr>
          <p:cNvSpPr txBox="1"/>
          <p:nvPr/>
        </p:nvSpPr>
        <p:spPr>
          <a:xfrm>
            <a:off x="2855167" y="58344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Nguyen, Pham 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(2019)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93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2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924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8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49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0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  <p:bldLst>
      <p:bldP spid="24" grpId="0"/>
      <p:bldP spid="25" grpId="0"/>
      <p:bldP spid="25" grpId="1"/>
      <p:bldP spid="26" grpId="0"/>
      <p:bldP spid="2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ED2ED-CC3B-46E4-A3D3-46ACC6F3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LPV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953D7-AF5E-4328-920A-CEF329A5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defRPr/>
              </a:pPr>
              <a:t>15</a:t>
            </a:fld>
            <a:endParaRPr lang="en-US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TextBox 48">
            <a:extLst>
              <a:ext uri="{FF2B5EF4-FFF2-40B4-BE49-F238E27FC236}">
                <a16:creationId xmlns:a16="http://schemas.microsoft.com/office/drawing/2014/main" id="{C4FE41B0-56D6-486C-8470-D9AE55A0968B}"/>
              </a:ext>
            </a:extLst>
          </p:cNvPr>
          <p:cNvSpPr txBox="1"/>
          <p:nvPr/>
        </p:nvSpPr>
        <p:spPr>
          <a:xfrm>
            <a:off x="79125" y="811909"/>
            <a:ext cx="8878263" cy="4922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3135020" rtl="0" eaLnBrk="1" latinLnBrk="0" hangingPunct="1">
              <a:defRPr sz="6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67510" algn="l" defTabSz="3135020" rtl="0" eaLnBrk="1" latinLnBrk="0" hangingPunct="1">
              <a:defRPr sz="6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35020" algn="l" defTabSz="3135020" rtl="0" eaLnBrk="1" latinLnBrk="0" hangingPunct="1">
              <a:defRPr sz="6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02531" algn="l" defTabSz="3135020" rtl="0" eaLnBrk="1" latinLnBrk="0" hangingPunct="1">
              <a:defRPr sz="6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041" algn="l" defTabSz="3135020" rtl="0" eaLnBrk="1" latinLnBrk="0" hangingPunct="1">
              <a:defRPr sz="6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837551" algn="l" defTabSz="3135020" rtl="0" eaLnBrk="1" latinLnBrk="0" hangingPunct="1">
              <a:defRPr sz="6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405061" algn="l" defTabSz="3135020" rtl="0" eaLnBrk="1" latinLnBrk="0" hangingPunct="1">
              <a:defRPr sz="6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571" algn="l" defTabSz="3135020" rtl="0" eaLnBrk="1" latinLnBrk="0" hangingPunct="1">
              <a:defRPr sz="6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40082" algn="l" defTabSz="3135020" rtl="0" eaLnBrk="1" latinLnBrk="0" hangingPunct="1">
              <a:defRPr sz="6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indent="-36576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parameters for bending and elongation motion are identified individually.</a:t>
            </a:r>
          </a:p>
          <a:p>
            <a:pPr marL="365760" indent="-36576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mass-spring-damper model is identified </a:t>
            </a:r>
          </a:p>
          <a:p>
            <a:pPr marL="365760" indent="-36576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 indent="-36576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is excited by a set of step inputs.</a:t>
            </a:r>
          </a:p>
          <a:p>
            <a:pPr marL="365760" indent="-36576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input and the elongation length is formed as an input-output-pair for MATLAB system identification toolbox.</a:t>
            </a:r>
          </a:p>
          <a:p>
            <a:pPr marL="365760" indent="-36576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fit is applied to mass, spring and damper term with respect to operation point separately.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BF027D-82A2-495B-9C9A-61B06E1C98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24" y="2360218"/>
            <a:ext cx="3722666" cy="2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0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420432C8-7D80-46AE-A0CB-7B881FED0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" r="4132"/>
          <a:stretch/>
        </p:blipFill>
        <p:spPr>
          <a:xfrm>
            <a:off x="4709163" y="3724515"/>
            <a:ext cx="3806152" cy="2202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2ED2ED-CC3B-46E4-A3D3-46ACC6F3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Identification and Model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953D7-AF5E-4328-920A-CEF329A5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defRPr/>
              </a:pPr>
              <a:t>16</a:t>
            </a:fld>
            <a:endParaRPr lang="en-US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4B32613-430C-4BC2-9995-88FF4A028F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1" y="1066799"/>
            <a:ext cx="3244440" cy="23622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4F9B930-4D49-4D59-8285-7A55858E1700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18" y="1150283"/>
            <a:ext cx="3244440" cy="22105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7EA3BE-79B0-4337-BD1B-37A93D49ECE5}"/>
              </a:ext>
            </a:extLst>
          </p:cNvPr>
          <p:cNvSpPr/>
          <p:nvPr/>
        </p:nvSpPr>
        <p:spPr>
          <a:xfrm>
            <a:off x="422542" y="3444359"/>
            <a:ext cx="8298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parameter identification for (Left)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elongation motion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(Right)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bending motion</a:t>
            </a:r>
          </a:p>
        </p:txBody>
      </p:sp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422AFCCE-3031-48DF-8BF1-2BA3A9C2F5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" r="8124"/>
          <a:stretch/>
        </p:blipFill>
        <p:spPr>
          <a:xfrm>
            <a:off x="531845" y="3813691"/>
            <a:ext cx="3806151" cy="19641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7B8CDE-D6B8-45E7-BA0D-F084C55C20C0}"/>
              </a:ext>
            </a:extLst>
          </p:cNvPr>
          <p:cNvSpPr/>
          <p:nvPr/>
        </p:nvSpPr>
        <p:spPr>
          <a:xfrm>
            <a:off x="1016952" y="5910714"/>
            <a:ext cx="8298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validation for (Left)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elongation motion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(Right)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bending motion</a:t>
            </a:r>
          </a:p>
        </p:txBody>
      </p:sp>
    </p:spTree>
    <p:extLst>
      <p:ext uri="{BB962C8B-B14F-4D97-AF65-F5344CB8AC3E}">
        <p14:creationId xmlns:p14="http://schemas.microsoft.com/office/powerpoint/2010/main" val="2794770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AC2C125-C1C6-4584-9207-1A968B706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0" y="4425936"/>
            <a:ext cx="4253382" cy="1770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2ED2ED-CC3B-46E4-A3D3-46ACC6F3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Controller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953D7-AF5E-4328-920A-CEF329A5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defRPr/>
              </a:pPr>
              <a:t>17</a:t>
            </a:fld>
            <a:endParaRPr lang="en-US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50">
                <a:extLst>
                  <a:ext uri="{FF2B5EF4-FFF2-40B4-BE49-F238E27FC236}">
                    <a16:creationId xmlns:a16="http://schemas.microsoft.com/office/drawing/2014/main" id="{CE7DE33F-5305-4E6F-B5F2-279A6AD2CAA8}"/>
                  </a:ext>
                </a:extLst>
              </p:cNvPr>
              <p:cNvSpPr txBox="1"/>
              <p:nvPr/>
            </p:nvSpPr>
            <p:spPr>
              <a:xfrm>
                <a:off x="57540" y="1020671"/>
                <a:ext cx="4945224" cy="4261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3135020" rtl="0" eaLnBrk="1" latinLnBrk="0" hangingPunct="1">
                  <a:defRPr sz="6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567510" algn="l" defTabSz="3135020" rtl="0" eaLnBrk="1" latinLnBrk="0" hangingPunct="1">
                  <a:defRPr sz="6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135020" algn="l" defTabSz="3135020" rtl="0" eaLnBrk="1" latinLnBrk="0" hangingPunct="1">
                  <a:defRPr sz="6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702531" algn="l" defTabSz="3135020" rtl="0" eaLnBrk="1" latinLnBrk="0" hangingPunct="1">
                  <a:defRPr sz="6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270041" algn="l" defTabSz="3135020" rtl="0" eaLnBrk="1" latinLnBrk="0" hangingPunct="1">
                  <a:defRPr sz="6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837551" algn="l" defTabSz="3135020" rtl="0" eaLnBrk="1" latinLnBrk="0" hangingPunct="1">
                  <a:defRPr sz="6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9405061" algn="l" defTabSz="3135020" rtl="0" eaLnBrk="1" latinLnBrk="0" hangingPunct="1">
                  <a:defRPr sz="6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0972571" algn="l" defTabSz="3135020" rtl="0" eaLnBrk="1" latinLnBrk="0" hangingPunct="1">
                  <a:defRPr sz="6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2540082" algn="l" defTabSz="3135020" rtl="0" eaLnBrk="1" latinLnBrk="0" hangingPunct="1">
                  <a:defRPr sz="6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Closed-loop dynamics with fixed state-feedback gains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𝑓𝑏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𝐾𝑥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Robust controller to reject disturbances for all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where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range of control input. </a:t>
                </a:r>
              </a:p>
              <a:p>
                <a:pPr>
                  <a:lnSpc>
                    <a:spcPct val="150000"/>
                  </a:lnSpc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50">
                <a:extLst>
                  <a:ext uri="{FF2B5EF4-FFF2-40B4-BE49-F238E27FC236}">
                    <a16:creationId xmlns:a16="http://schemas.microsoft.com/office/drawing/2014/main" id="{CE7DE33F-5305-4E6F-B5F2-279A6AD2C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0" y="1020671"/>
                <a:ext cx="4945224" cy="4261808"/>
              </a:xfrm>
              <a:prstGeom prst="rect">
                <a:avLst/>
              </a:prstGeom>
              <a:blipFill>
                <a:blip r:embed="rId6"/>
                <a:stretch>
                  <a:fillRect l="-739" r="-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1E79A39-92C2-41C2-92E4-196A1367D5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81" y="2047773"/>
            <a:ext cx="4355047" cy="60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DE14B6-1FAB-4BE6-91CD-F93CD7AB709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5" y="3636747"/>
            <a:ext cx="3875047" cy="646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B33DCE-51F4-4087-A0A4-E3783EBD4D90}"/>
                  </a:ext>
                </a:extLst>
              </p:cNvPr>
              <p:cNvSpPr/>
              <p:nvPr/>
            </p:nvSpPr>
            <p:spPr>
              <a:xfrm>
                <a:off x="4788953" y="1367256"/>
                <a:ext cx="4355047" cy="3937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deigned gains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achieved  if there exist matrices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1×2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such that the following LMI holds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 gain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B33DCE-51F4-4087-A0A4-E3783EBD4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953" y="1367256"/>
                <a:ext cx="4355047" cy="3937745"/>
              </a:xfrm>
              <a:prstGeom prst="rect">
                <a:avLst/>
              </a:prstGeom>
              <a:blipFill>
                <a:blip r:embed="rId9"/>
                <a:stretch>
                  <a:fillRect l="-980" r="-1401" b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F3E8AAE0-4F12-4297-AF6B-4AF802FA18C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39" y="3929243"/>
            <a:ext cx="4152121" cy="58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68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1C38D48-A83E-4027-B136-D16B448C27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29" y="904932"/>
            <a:ext cx="3516412" cy="2554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AEF150-4627-4F92-A99F-1E647A39F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Controller Design and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1D877-B16A-4B09-8041-FE373C44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18</a:t>
            </a:fld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0259C54-E371-43C5-A0F4-75BECB703A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47" y="3368549"/>
            <a:ext cx="3806176" cy="2416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980A3-190C-477B-AFF3-A491C24071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40" y="5340490"/>
            <a:ext cx="2854095" cy="352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76CD4D-4104-4442-A402-ED9D9FFD4561}"/>
              </a:ext>
            </a:extLst>
          </p:cNvPr>
          <p:cNvSpPr/>
          <p:nvPr/>
        </p:nvSpPr>
        <p:spPr>
          <a:xfrm>
            <a:off x="4996947" y="5629902"/>
            <a:ext cx="4534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(Bottom)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 feedback and ILC controller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D80C9-A2CA-463E-81B3-4F432D9645E9}"/>
              </a:ext>
            </a:extLst>
          </p:cNvPr>
          <p:cNvSpPr txBox="1"/>
          <p:nvPr/>
        </p:nvSpPr>
        <p:spPr>
          <a:xfrm>
            <a:off x="-360086" y="1036238"/>
            <a:ext cx="5725188" cy="419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controller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Steady-state errors are observed in simulation (blue line)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an iterative learning control (ILC) term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both feedforward and feedback term to achieve fast-tracking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allows repeated moves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P-type ILC</a:t>
            </a:r>
          </a:p>
        </p:txBody>
      </p:sp>
    </p:spTree>
    <p:extLst>
      <p:ext uri="{BB962C8B-B14F-4D97-AF65-F5344CB8AC3E}">
        <p14:creationId xmlns:p14="http://schemas.microsoft.com/office/powerpoint/2010/main" val="1534220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B3C0A-AE4A-4365-895B-490844B77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547AA-5F0A-4D79-B8DE-28666A95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19</a:t>
            </a:fld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A808635-03F0-4964-814E-1A2D89BDAF50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43" y="3211790"/>
            <a:ext cx="2863648" cy="2148648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89A0BE0E-E67B-4610-B621-86A8F01729D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76" y="977106"/>
            <a:ext cx="2863648" cy="21486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DBDE85-E3ED-40AC-BE34-9D08E02ADE8E}"/>
              </a:ext>
            </a:extLst>
          </p:cNvPr>
          <p:cNvSpPr/>
          <p:nvPr/>
        </p:nvSpPr>
        <p:spPr>
          <a:xfrm>
            <a:off x="421722" y="5375384"/>
            <a:ext cx="27123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for (Top)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elongation motion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(Bottom)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bending motion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346D5B-1447-493D-BFDC-41E87A314F94}"/>
              </a:ext>
            </a:extLst>
          </p:cNvPr>
          <p:cNvSpPr txBox="1"/>
          <p:nvPr/>
        </p:nvSpPr>
        <p:spPr>
          <a:xfrm>
            <a:off x="2879128" y="1152835"/>
            <a:ext cx="6143573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shows large residual errors with PD-feedback controller Only (blue line).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ILC term, the system performance increased with iteration number N.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errors are close to zero within 7 iterations.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AE28E-63DE-4B69-B729-345FFB92D17E}"/>
              </a:ext>
            </a:extLst>
          </p:cNvPr>
          <p:cNvSpPr txBox="1"/>
          <p:nvPr/>
        </p:nvSpPr>
        <p:spPr>
          <a:xfrm>
            <a:off x="3000427" y="3688401"/>
            <a:ext cx="6143573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the experiment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small bending angle and elongation length scenario are tested.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Deflation dynamics is not included.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mass-spring-damper framework cannot capture the full dynamics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370828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6CDA-3DBB-43AD-B5C8-81C8AFE2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F0C46-7570-4345-9787-E67359C3B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2</a:t>
            </a:fld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12AD0-20DD-4862-8277-B652EA58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755" y="998496"/>
            <a:ext cx="6276490" cy="526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88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556" y="999443"/>
            <a:ext cx="864417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motivation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pneumatic actuated soft arm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in model based dynamic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 and contributions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model and robust controller for silicone actuator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Augmented-rigid arm model and sliding mode controller for fabric-pillow-based SISO system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and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uture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the current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augmented-rigid arm model and sliding mode controller for fabric-pillow-based SISO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soft contact with environment using fabric-beam-based MIMO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40841-8899-4824-8315-E691F7E5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defRPr/>
              </a:pPr>
              <a:t>20</a:t>
            </a:fld>
            <a:endParaRPr lang="en-US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010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B210-2AAF-437F-949D-8FA21E55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Limitations of Previous Work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33DD7-3EBC-43CD-9386-9D0C82D3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21</a:t>
            </a:fld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885BDAA-1A20-47C2-86DD-7292327A75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76" y="1066800"/>
            <a:ext cx="2596019" cy="2198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91581D-89B0-4D3B-9D0C-3CAEF2D08092}"/>
              </a:ext>
            </a:extLst>
          </p:cNvPr>
          <p:cNvSpPr txBox="1"/>
          <p:nvPr/>
        </p:nvSpPr>
        <p:spPr>
          <a:xfrm>
            <a:off x="598883" y="3629879"/>
            <a:ext cx="3973117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Silicone material is heavy and stiff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Mass-spring-damper system accuracy is low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ILC cannot handle non-repetitive disturbance and noise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B75F23E-5856-46FF-99DB-A4FF34A143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12"/>
          <a:stretch/>
        </p:blipFill>
        <p:spPr bwMode="auto">
          <a:xfrm>
            <a:off x="5430173" y="954833"/>
            <a:ext cx="2275680" cy="319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393CD-85D1-4F3F-B416-02FCF2D4D4CB}"/>
              </a:ext>
            </a:extLst>
          </p:cNvPr>
          <p:cNvSpPr txBox="1"/>
          <p:nvPr/>
        </p:nvSpPr>
        <p:spPr>
          <a:xfrm>
            <a:off x="4744785" y="3629878"/>
            <a:ext cx="3973117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 fabric-pillow-based arm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Augmented-rigid arm model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sliding mode controller with disturbance observer for SISO system</a:t>
            </a:r>
          </a:p>
        </p:txBody>
      </p:sp>
    </p:spTree>
    <p:extLst>
      <p:ext uri="{BB962C8B-B14F-4D97-AF65-F5344CB8AC3E}">
        <p14:creationId xmlns:p14="http://schemas.microsoft.com/office/powerpoint/2010/main" val="3441900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821BF-F914-422F-B922-22DEA4DFD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B5083-44C7-4EE5-A460-ACFA328F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22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53727F-45D1-42DB-A5A1-E651D522FF7B}"/>
              </a:ext>
            </a:extLst>
          </p:cNvPr>
          <p:cNvSpPr txBox="1"/>
          <p:nvPr/>
        </p:nvSpPr>
        <p:spPr>
          <a:xfrm>
            <a:off x="220919" y="1303081"/>
            <a:ext cx="8716604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augmented-rigid arm model for fabric-pillow-based actuator without backbone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esign a baseline SMC method for SISO system path tracking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esign a disturbance observer to reduce the input chattering and estimate lumped disturbance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4197972-B1D0-40E5-90F7-0C5F035CC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12"/>
          <a:stretch/>
        </p:blipFill>
        <p:spPr bwMode="auto">
          <a:xfrm>
            <a:off x="6043621" y="2973025"/>
            <a:ext cx="2275680" cy="319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869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D1D8F14-D60E-40FF-9236-BB6340D8F57E}"/>
              </a:ext>
            </a:extLst>
          </p:cNvPr>
          <p:cNvGrpSpPr/>
          <p:nvPr/>
        </p:nvGrpSpPr>
        <p:grpSpPr>
          <a:xfrm>
            <a:off x="6900567" y="1519049"/>
            <a:ext cx="2050489" cy="1952625"/>
            <a:chOff x="768379" y="1134223"/>
            <a:chExt cx="2050489" cy="1952625"/>
          </a:xfrm>
        </p:grpSpPr>
        <p:pic>
          <p:nvPicPr>
            <p:cNvPr id="13" name="Picture 17">
              <a:extLst>
                <a:ext uri="{FF2B5EF4-FFF2-40B4-BE49-F238E27FC236}">
                  <a16:creationId xmlns:a16="http://schemas.microsoft.com/office/drawing/2014/main" id="{3353F9BB-9656-4EA9-AB31-17E1EC367A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06" r="40041"/>
            <a:stretch/>
          </p:blipFill>
          <p:spPr bwMode="auto">
            <a:xfrm>
              <a:off x="768379" y="1134223"/>
              <a:ext cx="2050489" cy="195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7F3F7D70-9F15-4CAB-8C0C-A47F0967131D}"/>
                </a:ext>
              </a:extLst>
            </p:cNvPr>
            <p:cNvSpPr/>
            <p:nvPr/>
          </p:nvSpPr>
          <p:spPr>
            <a:xfrm flipV="1">
              <a:off x="1189892" y="1720468"/>
              <a:ext cx="1301750" cy="1104900"/>
            </a:xfrm>
            <a:prstGeom prst="triangle">
              <a:avLst>
                <a:gd name="adj" fmla="val 49530"/>
              </a:avLst>
            </a:prstGeom>
            <a:noFill/>
            <a:ln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9821BF-F914-422F-B922-22DEA4DFD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Augmented-rigid Arm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B5083-44C7-4EE5-A460-ACFA328F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23</a:t>
            </a:fld>
            <a:endParaRPr lang="en-US" dirty="0">
              <a:latin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194F2-F095-42A0-A9CC-D956BE2E82BD}"/>
              </a:ext>
            </a:extLst>
          </p:cNvPr>
          <p:cNvGrpSpPr/>
          <p:nvPr/>
        </p:nvGrpSpPr>
        <p:grpSpPr>
          <a:xfrm>
            <a:off x="438152" y="1640012"/>
            <a:ext cx="2126867" cy="1420585"/>
            <a:chOff x="438152" y="1257301"/>
            <a:chExt cx="3092458" cy="2036405"/>
          </a:xfrm>
        </p:grpSpPr>
        <p:pic>
          <p:nvPicPr>
            <p:cNvPr id="7175" name="Picture 7">
              <a:extLst>
                <a:ext uri="{FF2B5EF4-FFF2-40B4-BE49-F238E27FC236}">
                  <a16:creationId xmlns:a16="http://schemas.microsoft.com/office/drawing/2014/main" id="{A686BE63-68A1-49D8-AED5-5EE310165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52" y="1257301"/>
              <a:ext cx="3092458" cy="2036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DE52A3-0185-4C2A-A57F-A2BB074EFA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138" y="2060897"/>
              <a:ext cx="195262" cy="25367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177" name="Picture 9">
            <a:extLst>
              <a:ext uri="{FF2B5EF4-FFF2-40B4-BE49-F238E27FC236}">
                <a16:creationId xmlns:a16="http://schemas.microsoft.com/office/drawing/2014/main" id="{A7922308-83E7-4D28-8277-A635FC13D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131" y="1306152"/>
            <a:ext cx="1978047" cy="196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C9EC49-9244-4DBB-97F5-87E8F53B88F5}"/>
              </a:ext>
            </a:extLst>
          </p:cNvPr>
          <p:cNvSpPr txBox="1"/>
          <p:nvPr/>
        </p:nvSpPr>
        <p:spPr>
          <a:xfrm>
            <a:off x="284521" y="3829288"/>
            <a:ext cx="3973154" cy="166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MIT group: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Backbone in the center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chamber silicone actuator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78C80-175D-49E4-B2E8-FD41E0D57701}"/>
              </a:ext>
            </a:extLst>
          </p:cNvPr>
          <p:cNvSpPr txBox="1"/>
          <p:nvPr/>
        </p:nvSpPr>
        <p:spPr>
          <a:xfrm>
            <a:off x="4572000" y="3829288"/>
            <a:ext cx="3973154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Fabric-pillow-based arm: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Hollowed in the center but with inextensible layer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Serial connected pillow actuators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1100A98-AE2D-413E-B89A-B43AD6608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12"/>
          <a:stretch/>
        </p:blipFill>
        <p:spPr bwMode="auto">
          <a:xfrm>
            <a:off x="4879778" y="1161434"/>
            <a:ext cx="1986577" cy="27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1E65DE-13A9-4770-A2EB-1FB7CDE50750}"/>
              </a:ext>
            </a:extLst>
          </p:cNvPr>
          <p:cNvSpPr txBox="1"/>
          <p:nvPr/>
        </p:nvSpPr>
        <p:spPr>
          <a:xfrm>
            <a:off x="1207664" y="3409539"/>
            <a:ext cx="2126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Daniela Rus’s group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(2020)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228E17FF-430D-456A-AC75-D8DB5C637DAD}"/>
              </a:ext>
            </a:extLst>
          </p:cNvPr>
          <p:cNvSpPr/>
          <p:nvPr/>
        </p:nvSpPr>
        <p:spPr>
          <a:xfrm>
            <a:off x="5316281" y="2156241"/>
            <a:ext cx="2267339" cy="2630865"/>
          </a:xfrm>
          <a:prstGeom prst="arc">
            <a:avLst>
              <a:gd name="adj1" fmla="val 11221223"/>
              <a:gd name="adj2" fmla="val 17009288"/>
            </a:avLst>
          </a:prstGeom>
          <a:ln w="28575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11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441EA2-BD33-4B2C-BDF8-B2DBBEC44C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Kinematics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441EA2-BD33-4B2C-BDF8-B2DBBEC44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8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1D4DB-8D60-4E45-AE72-0E42721C6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24</a:t>
            </a:fld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D6F1652-B261-4BC5-B043-D9D7F6848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12"/>
          <a:stretch/>
        </p:blipFill>
        <p:spPr bwMode="auto">
          <a:xfrm>
            <a:off x="302892" y="959561"/>
            <a:ext cx="1900335" cy="26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C58B9885-753B-4998-B397-AAA73739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" y="3348819"/>
            <a:ext cx="2390970" cy="253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1D4C1A55-7768-4C6A-8480-F4FA59DEC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874" y="1100095"/>
            <a:ext cx="3400425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438CAD4C-9871-48BF-AF08-F721E3BAB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849" y="1215535"/>
            <a:ext cx="324802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0B5E47-261F-4D7D-89BD-45E217A50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288" y="2720485"/>
            <a:ext cx="1809524" cy="390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43CA-F90C-4FD2-9D6F-AEEB520698D8}"/>
                  </a:ext>
                </a:extLst>
              </p:cNvPr>
              <p:cNvSpPr txBox="1"/>
              <p:nvPr/>
            </p:nvSpPr>
            <p:spPr>
              <a:xfrm>
                <a:off x="2115277" y="3492980"/>
                <a:ext cx="3973117" cy="2120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indicates the distance between the CC layer (solid black) to the center line (dashed red).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calculated using position feedback in task space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43CA-F90C-4FD2-9D6F-AEEB52069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277" y="3492980"/>
                <a:ext cx="3973117" cy="2120068"/>
              </a:xfrm>
              <a:prstGeom prst="rect">
                <a:avLst/>
              </a:prstGeom>
              <a:blipFill>
                <a:blip r:embed="rId8"/>
                <a:stretch>
                  <a:fillRect l="-1074" r="-460" b="-3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587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F3DFD-47F9-4D1E-8C9E-1F3FBD06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Forward Kinematic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CFC2D-9C59-4044-B3B7-24CBD9CB4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25</a:t>
            </a:fld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8E5AFC8-FBB9-4768-A3F2-85AF094B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371" y="1119962"/>
            <a:ext cx="2894753" cy="217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8FF7CB79-FFC7-415B-B66F-1D7A21E5D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371" y="3326214"/>
            <a:ext cx="2894753" cy="217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2B45C7F3-646D-4446-9A5A-6BE97598A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0" y="2950295"/>
            <a:ext cx="2524381" cy="252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CA14EB0-BCCF-477D-B9E2-DA779728947C}"/>
              </a:ext>
            </a:extLst>
          </p:cNvPr>
          <p:cNvGrpSpPr/>
          <p:nvPr/>
        </p:nvGrpSpPr>
        <p:grpSpPr>
          <a:xfrm>
            <a:off x="301937" y="1066800"/>
            <a:ext cx="2050489" cy="1952625"/>
            <a:chOff x="768379" y="1134223"/>
            <a:chExt cx="2050489" cy="1952625"/>
          </a:xfrm>
        </p:grpSpPr>
        <p:pic>
          <p:nvPicPr>
            <p:cNvPr id="16" name="Picture 17">
              <a:extLst>
                <a:ext uri="{FF2B5EF4-FFF2-40B4-BE49-F238E27FC236}">
                  <a16:creationId xmlns:a16="http://schemas.microsoft.com/office/drawing/2014/main" id="{860F9FE2-9172-4419-A966-811E07173B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06" r="40041"/>
            <a:stretch/>
          </p:blipFill>
          <p:spPr bwMode="auto">
            <a:xfrm>
              <a:off x="768379" y="1134223"/>
              <a:ext cx="2050489" cy="195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838CB84-4BC8-49BE-9042-2250E423FEEA}"/>
                </a:ext>
              </a:extLst>
            </p:cNvPr>
            <p:cNvSpPr/>
            <p:nvPr/>
          </p:nvSpPr>
          <p:spPr>
            <a:xfrm flipV="1">
              <a:off x="1189892" y="1720468"/>
              <a:ext cx="1301750" cy="1104900"/>
            </a:xfrm>
            <a:prstGeom prst="triangle">
              <a:avLst>
                <a:gd name="adj" fmla="val 49530"/>
              </a:avLst>
            </a:prstGeom>
            <a:noFill/>
            <a:ln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1773B5-285F-4342-A973-BDB4671A81AF}"/>
                  </a:ext>
                </a:extLst>
              </p:cNvPr>
              <p:cNvSpPr txBox="1"/>
              <p:nvPr/>
            </p:nvSpPr>
            <p:spPr>
              <a:xfrm>
                <a:off x="5234473" y="1132413"/>
                <a:ext cx="3825552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Experiment setup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calculated from the motion capture position feedback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 of the tip is estimated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using the proposed model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Compare the estimation with actual measurement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 findings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improves the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inematic model performance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normalized estimation error is less than 1 percent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1773B5-285F-4342-A973-BDB4671A8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473" y="1132413"/>
                <a:ext cx="3825552" cy="4247317"/>
              </a:xfrm>
              <a:prstGeom prst="rect">
                <a:avLst/>
              </a:prstGeom>
              <a:blipFill>
                <a:blip r:embed="rId6"/>
                <a:stretch>
                  <a:fillRect l="-1116" t="-861" b="-1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B82C1CB-E54A-4B9B-9DB9-995B1907469C}"/>
              </a:ext>
            </a:extLst>
          </p:cNvPr>
          <p:cNvSpPr/>
          <p:nvPr/>
        </p:nvSpPr>
        <p:spPr>
          <a:xfrm>
            <a:off x="421722" y="5375384"/>
            <a:ext cx="4812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results. (Left)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rule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(Right)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errors in task space</a:t>
            </a:r>
          </a:p>
        </p:txBody>
      </p:sp>
    </p:spTree>
    <p:extLst>
      <p:ext uri="{BB962C8B-B14F-4D97-AF65-F5344CB8AC3E}">
        <p14:creationId xmlns:p14="http://schemas.microsoft.com/office/powerpoint/2010/main" val="2726540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5FD15-CEF6-4224-8F79-577BD907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762000"/>
          </a:xfrm>
        </p:spPr>
        <p:txBody>
          <a:bodyPr/>
          <a:lstStyle/>
          <a:p>
            <a:r>
              <a:rPr lang="en-US" dirty="0"/>
              <a:t>Dynamic Model with Parameter Uncertainties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0629B-573D-4572-B0D3-F8AE0707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26</a:t>
            </a:fld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A786A08B-612E-48CE-8B4B-4C1DD48BB8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381" y="3791940"/>
            <a:ext cx="4230537" cy="21152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4982C8-9466-4333-BD31-7C3D6860F8B6}"/>
              </a:ext>
            </a:extLst>
          </p:cNvPr>
          <p:cNvSpPr txBox="1"/>
          <p:nvPr/>
        </p:nvSpPr>
        <p:spPr>
          <a:xfrm>
            <a:off x="368929" y="4195400"/>
            <a:ext cx="4572000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with bounded uncertainties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Picture 35" descr="\documentclass{article}&#10;\usepackage{amsmath}&#10;\pagestyle{empty}&#10;\begin{document}&#10;\begin{gather}&#10;    m(q)\Ddot{q}+c(q,\Dot{q})\Dot{q}+g(q)+\hat{k}q+\hat{d}\Dot{q}=\hat{\alpha}{R(\psi)p},\nonumber\\&#10;    \hat{k}={k_0+\Delta k}, \nonumber\\&#10;    \hat{d}={d_0+\Delta d},\nonumber\\&#10;    \hat{\alpha}=(1+\Delta\alpha)\alpha_0,\nonumber&#10;    \end{gather}&#10;&#10;&#10;&#10;\end{document}" title="IguanaTex Bitmap Display">
            <a:extLst>
              <a:ext uri="{FF2B5EF4-FFF2-40B4-BE49-F238E27FC236}">
                <a16:creationId xmlns:a16="http://schemas.microsoft.com/office/drawing/2014/main" id="{BD974979-F3B1-4F9B-BEDB-DF4D9F9022A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6" y="4845751"/>
            <a:ext cx="2933029" cy="939886"/>
          </a:xfrm>
          <a:prstGeom prst="rect">
            <a:avLst/>
          </a:prstGeom>
        </p:spPr>
      </p:pic>
      <p:pic>
        <p:nvPicPr>
          <p:cNvPr id="38" name="Picture 37" descr="\documentclass{article}&#10;\usepackage{amsmath}&#10;\pagestyle{empty}&#10;\begin{document}&#10;$|\Delta{k}|&lt;K_m, |\Delta{d}|&lt;D_m$, and $|\Delta{\alpha}|&lt;\alpha_m$&#10;&#10;&#10;&#10;\end{document}" title="IguanaTex Bitmap Display">
            <a:extLst>
              <a:ext uri="{FF2B5EF4-FFF2-40B4-BE49-F238E27FC236}">
                <a16:creationId xmlns:a16="http://schemas.microsoft.com/office/drawing/2014/main" id="{0026069B-A0C5-452B-823B-59A2E437A5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7" y="5890868"/>
            <a:ext cx="2629486" cy="15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1F439-9F7F-4DBE-85E7-FD19A54573B2}"/>
              </a:ext>
            </a:extLst>
          </p:cNvPr>
          <p:cNvSpPr txBox="1"/>
          <p:nvPr/>
        </p:nvSpPr>
        <p:spPr>
          <a:xfrm>
            <a:off x="368929" y="1333500"/>
            <a:ext cx="3973154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system dynamics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\documentclass{article}&#10;\usepackage{amsmath}&#10;\pagestyle{empty}&#10;\begin{document}&#10;\begin{gather}&#10;    M(q)\Ddot{q}+C(q,\Dot{q})\Dot{q}+G(q)+Kq+D\Dot{q}=\alpha{R(\psi)p}\nonumber&#10;    \end{gather}&#10;&#10;&#10;&#10;\end{document}" title="IguanaTex Bitmap Display">
            <a:extLst>
              <a:ext uri="{FF2B5EF4-FFF2-40B4-BE49-F238E27FC236}">
                <a16:creationId xmlns:a16="http://schemas.microsoft.com/office/drawing/2014/main" id="{F9BD0C7C-A022-4E5A-BD6E-2DC3202B56B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63" y="1997507"/>
            <a:ext cx="3130514" cy="157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3FAD79-EFE5-45AE-95ED-42509B99DD3C}"/>
              </a:ext>
            </a:extLst>
          </p:cNvPr>
          <p:cNvSpPr txBox="1"/>
          <p:nvPr/>
        </p:nvSpPr>
        <p:spPr>
          <a:xfrm>
            <a:off x="368929" y="2306717"/>
            <a:ext cx="3973154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Identification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Excitation Signal</a:t>
            </a:r>
          </a:p>
          <a:p>
            <a:pPr lvl="1">
              <a:lnSpc>
                <a:spcPct val="150000"/>
              </a:lnSpc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trials: 30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Trial duration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30 sec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 descr="\documentclass{article}&#10;\usepackage{amsmath}&#10;\pagestyle{empty}&#10;\begin{document}&#10;\begin{gather}&#10;    u=\sum_{j=1}^{10}Amp*sin(2\pi f_jt+\phi_j)+b_{off}\nonumber&#10;    \end{gather}&#10;&#10;&#10;&#10;\end{document}" title="IguanaTex Bitmap Display">
            <a:extLst>
              <a:ext uri="{FF2B5EF4-FFF2-40B4-BE49-F238E27FC236}">
                <a16:creationId xmlns:a16="http://schemas.microsoft.com/office/drawing/2014/main" id="{696C97FD-29AC-4DB2-AEE8-F3E05DAAF37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49" y="3164567"/>
            <a:ext cx="2479543" cy="464457"/>
          </a:xfrm>
          <a:prstGeom prst="rect">
            <a:avLst/>
          </a:prstGeom>
        </p:spPr>
      </p:pic>
      <p:pic>
        <p:nvPicPr>
          <p:cNvPr id="5" name="VID_20201204_103929_1">
            <a:hlinkClick r:id="" action="ppaction://media"/>
            <a:extLst>
              <a:ext uri="{FF2B5EF4-FFF2-40B4-BE49-F238E27FC236}">
                <a16:creationId xmlns:a16="http://schemas.microsoft.com/office/drawing/2014/main" id="{21DBEBA5-4761-431A-91C9-F44CC39EC9E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l="30519" t="4519" r="28850" b="5915"/>
          <a:stretch/>
        </p:blipFill>
        <p:spPr>
          <a:xfrm>
            <a:off x="5747657" y="1333500"/>
            <a:ext cx="1362270" cy="24569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5A5BDEC-AD77-45BD-9DD5-4E9D0419F0E1}"/>
              </a:ext>
            </a:extLst>
          </p:cNvPr>
          <p:cNvSpPr/>
          <p:nvPr/>
        </p:nvSpPr>
        <p:spPr>
          <a:xfrm>
            <a:off x="5462440" y="5859802"/>
            <a:ext cx="4812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ID results</a:t>
            </a:r>
          </a:p>
        </p:txBody>
      </p:sp>
    </p:spTree>
    <p:extLst>
      <p:ext uri="{BB962C8B-B14F-4D97-AF65-F5344CB8AC3E}">
        <p14:creationId xmlns:p14="http://schemas.microsoft.com/office/powerpoint/2010/main" val="188541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5FD15-CEF6-4224-8F79-577BD907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762000"/>
          </a:xfrm>
        </p:spPr>
        <p:txBody>
          <a:bodyPr/>
          <a:lstStyle/>
          <a:p>
            <a:r>
              <a:rPr lang="en-US" dirty="0"/>
              <a:t>Baseline SMC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0629B-573D-4572-B0D3-F8AE0707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27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1F439-9F7F-4DBE-85E7-FD19A54573B2}"/>
              </a:ext>
            </a:extLst>
          </p:cNvPr>
          <p:cNvSpPr txBox="1"/>
          <p:nvPr/>
        </p:nvSpPr>
        <p:spPr>
          <a:xfrm>
            <a:off x="0" y="1157010"/>
            <a:ext cx="3973154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space representation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982C8-9466-4333-BD31-7C3D6860F8B6}"/>
              </a:ext>
            </a:extLst>
          </p:cNvPr>
          <p:cNvSpPr txBox="1"/>
          <p:nvPr/>
        </p:nvSpPr>
        <p:spPr>
          <a:xfrm>
            <a:off x="4346788" y="1213529"/>
            <a:ext cx="4572000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input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676B03-7886-4F75-8277-5A609A345FF5}"/>
              </a:ext>
            </a:extLst>
          </p:cNvPr>
          <p:cNvSpPr txBox="1"/>
          <p:nvPr/>
        </p:nvSpPr>
        <p:spPr>
          <a:xfrm>
            <a:off x="0" y="3148025"/>
            <a:ext cx="3973154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Sliding surface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25B139-65C4-4FDA-8BEA-87ED1E266695}"/>
              </a:ext>
            </a:extLst>
          </p:cNvPr>
          <p:cNvSpPr txBox="1"/>
          <p:nvPr/>
        </p:nvSpPr>
        <p:spPr>
          <a:xfrm>
            <a:off x="0" y="4577091"/>
            <a:ext cx="3973154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Reaching law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F515A8-251B-4D71-921E-A87448DF8B09}"/>
              </a:ext>
            </a:extLst>
          </p:cNvPr>
          <p:cNvSpPr/>
          <p:nvPr/>
        </p:nvSpPr>
        <p:spPr>
          <a:xfrm>
            <a:off x="3303037" y="2864827"/>
            <a:ext cx="670117" cy="708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81C053-607A-4E4A-AE32-2B9D2BDF8435}"/>
              </a:ext>
            </a:extLst>
          </p:cNvPr>
          <p:cNvSpPr/>
          <p:nvPr/>
        </p:nvSpPr>
        <p:spPr>
          <a:xfrm>
            <a:off x="7639341" y="2504771"/>
            <a:ext cx="670117" cy="708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9367F8-4B90-4486-BA91-85313C56DB29}"/>
              </a:ext>
            </a:extLst>
          </p:cNvPr>
          <p:cNvSpPr/>
          <p:nvPr/>
        </p:nvSpPr>
        <p:spPr>
          <a:xfrm>
            <a:off x="7742141" y="3105600"/>
            <a:ext cx="670117" cy="708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4FDEC8-4DAC-4EB5-8C97-2154E0982C09}"/>
              </a:ext>
            </a:extLst>
          </p:cNvPr>
          <p:cNvSpPr/>
          <p:nvPr/>
        </p:nvSpPr>
        <p:spPr>
          <a:xfrm>
            <a:off x="7757298" y="5747657"/>
            <a:ext cx="552160" cy="442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\documentclass{article}&#10;\usepackage{amsmath}&#10;\pagestyle{empty}&#10;\begin{document}&#10;\begin{gather}&#10;    \dot{x}_1 = x_2 \nonumber\\&#10;    \dot{x}_2 = f(x_1,x_2) +  b(x_1)u +\Delta \nonumber\\&#10;    f(x_1,x_2)=-m(x_1)^{-1}((c(x_1,x_2)+d_0)x_2+k_0x_1+g(x_1)) \nonumber\\&#10;    % b(\psi,u)=m^{-1}\alpha(\frac{1}{2}(sin\psi-\sqrt{3}cos\psi)(u-0.00345) \nonumber\\&#10;    b(x_1)=m(x_1)^{-1}\alpha_0,\nonumber\\&#10;    \Delta = -\Delta k\frac{x_1}{m(x_1)}- \Delta d\frac{x_2}{m(x_1)}+\Delta\alpha\frac{\alpha_0}{m(x_1)} \nonumber\\&#10;    u=R(\psi)p&#10;    \label{eq:smcDerivative}&#10;\end{gather}&#10;&#10;&#10;&#10;\end{document}" title="IguanaTex Bitmap Display">
            <a:extLst>
              <a:ext uri="{FF2B5EF4-FFF2-40B4-BE49-F238E27FC236}">
                <a16:creationId xmlns:a16="http://schemas.microsoft.com/office/drawing/2014/main" id="{64D0FFD7-7485-4B0C-A1CB-EE149D6A4D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7" y="1733884"/>
            <a:ext cx="4487314" cy="1481143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\begin{align}&#10;e&amp;=x_{d1}-x_1,\nonumber\\&#10;\sigma&amp;=\dot{e}+\lambda e, \lambda&gt;0\\&#10;\dot{\sigma}&amp;=\lambda\dot{e}+\Ddot{e}=\lambda\dot{e}+\Ddot{x}_{d1}-\Ddot{x}_1 \nonumber\\&#10;                &amp;=\lambda\dot{e}+ \Ddot{x}_{d1} -(f(x_1, x_2) + b(x_1)u+\Delta )&#10;\end{align}&#10;&#10;&#10;&#10;\end{document}" title="IguanaTex Bitmap Display">
            <a:extLst>
              <a:ext uri="{FF2B5EF4-FFF2-40B4-BE49-F238E27FC236}">
                <a16:creationId xmlns:a16="http://schemas.microsoft.com/office/drawing/2014/main" id="{5D4A7412-1400-4F0C-A575-B4C5A188E8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1" y="3833415"/>
            <a:ext cx="3935086" cy="7899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06E4AA-A1B8-4E66-8EB2-A677A491712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0504" b="577"/>
          <a:stretch/>
        </p:blipFill>
        <p:spPr>
          <a:xfrm>
            <a:off x="3505103" y="3715182"/>
            <a:ext cx="1076028" cy="11844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A073BF-00EF-4A6D-9C48-11780C39DE0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0504" b="577"/>
          <a:stretch/>
        </p:blipFill>
        <p:spPr>
          <a:xfrm>
            <a:off x="3638095" y="2907414"/>
            <a:ext cx="1076028" cy="369333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\begin{document}&#10;\begin{align}&#10;    \dot{\sigma}=-\eta{sign(\sigma)}&#10;\end{align}&#10;&#10;&#10;&#10;&#10;\end{document}" title="IguanaTex Bitmap Display">
            <a:extLst>
              <a:ext uri="{FF2B5EF4-FFF2-40B4-BE49-F238E27FC236}">
                <a16:creationId xmlns:a16="http://schemas.microsoft.com/office/drawing/2014/main" id="{525216F3-1785-4D78-9A28-DDF559E837B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3484" b="-1"/>
          <a:stretch/>
        </p:blipFill>
        <p:spPr>
          <a:xfrm>
            <a:off x="365445" y="5209777"/>
            <a:ext cx="2370135" cy="157257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\begin{align}&#10;    u=&amp;b(x_1)^{-1}(\lambda\dot{e}+ \Ddot{x}_{d1} -f(x_1, x_2)+\eta sign(\sigma)),\nonumber\\&#10;    \eta\geq&amp;&#10;    \frac{1}{1+\alpha_m}(\alpha_m|\lambda\dot{e}+ \Ddot{x}_{d1} -f(x_1, x_2)|\nonumber\\&#10;            &amp;+K_m|\frac{x_1}{m(x_1)}|+D_m|\frac{x_2}{m(x_1)}|+\epsilon)&#10;\end{align}&#10;\end{document}" title="IguanaTex Bitmap Display">
            <a:extLst>
              <a:ext uri="{FF2B5EF4-FFF2-40B4-BE49-F238E27FC236}">
                <a16:creationId xmlns:a16="http://schemas.microsoft.com/office/drawing/2014/main" id="{3B9D5845-9CC0-4EF2-8330-D468AF1F036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31" y="1825584"/>
            <a:ext cx="4103314" cy="9508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B9DCC7-CF99-4310-BE8D-4A10457CDFFB}"/>
              </a:ext>
            </a:extLst>
          </p:cNvPr>
          <p:cNvSpPr txBox="1"/>
          <p:nvPr/>
        </p:nvSpPr>
        <p:spPr>
          <a:xfrm>
            <a:off x="4367191" y="2780138"/>
            <a:ext cx="4572000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 proof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85030B-2D69-4788-84B3-5AD4D15C41B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0504" b="577"/>
          <a:stretch/>
        </p:blipFill>
        <p:spPr>
          <a:xfrm>
            <a:off x="8033378" y="2407108"/>
            <a:ext cx="1076028" cy="369333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\begin{align}&#10;    \dot{V}=&amp;\sigma\dot{\sigma}, \nonumber\\&#10;           =&amp;\sigma(\lambda\dot{e}+ \Ddot{x}_{d1} \nonumber\\&#10;           &amp;-f(x_1, x_2) + b(x_1)u -\Delta k\frac{x_1}{m(x_1)}-\Delta d\frac{x_2}{m(x_1))})\nonumber\\&#10;           =&amp;\sigma(-(1+\Delta\alpha)\eta{sign(\sigma)}-\Delta\alpha(\lambda\dot{e}+ \Ddot{x}_{d1} -f(x_1, x_2))\nonumber\\&#10;           &amp;+\Delta k\frac{x_1}{m(x_1)}+\Delta d\frac{x_2}{m(x_1)})\nonumber\\&#10;            \leq&amp;-(1+\alpha_m)\eta|\sigma|+\alpha_m|\lambda\dot{e}+ \Ddot{x}_{d1} -f(x_1, x_2)||\sigma| \nonumber\\&#10;           &amp;+K_m|\frac{x_1}{m(x_1)}||\sigma|+D_m|\frac{x_2}{m(x_1)}||\sigma|\nonumber\\&#10;           \leq&amp;-\epsilon|\sigma|\leq 0&#10;    \label{eq:cadidateFunc}&#10;\end{align}&#10;\end{document}" title="IguanaTex Bitmap Display">
            <a:extLst>
              <a:ext uri="{FF2B5EF4-FFF2-40B4-BE49-F238E27FC236}">
                <a16:creationId xmlns:a16="http://schemas.microsoft.com/office/drawing/2014/main" id="{68B94C2D-7F36-4C24-BEE0-60B0FF8AB0C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947" y="3751081"/>
            <a:ext cx="4395886" cy="2256457"/>
          </a:xfrm>
          <a:prstGeom prst="rect">
            <a:avLst/>
          </a:prstGeom>
        </p:spPr>
      </p:pic>
      <p:pic>
        <p:nvPicPr>
          <p:cNvPr id="35" name="Picture 34" descr="\documentclass{article}&#10;\usepackage{amsmath}&#10;\pagestyle{empty}&#10;\begin{document}&#10;\begin{align}&#10;    V=\frac{1}{2}\sigma^2&#10;    \label{eq:cadidateFunc}&#10;\end{align}&#10;&#10;&#10;&#10;\end{document}" title="IguanaTex Bitmap Display">
            <a:extLst>
              <a:ext uri="{FF2B5EF4-FFF2-40B4-BE49-F238E27FC236}">
                <a16:creationId xmlns:a16="http://schemas.microsoft.com/office/drawing/2014/main" id="{65D554D2-E242-46CD-A130-D294C26CAAB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947" y="3345784"/>
            <a:ext cx="2892800" cy="307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1A80894-2ED9-4EDB-9A2B-D1361CC769B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0504" b="577"/>
          <a:stretch/>
        </p:blipFill>
        <p:spPr>
          <a:xfrm>
            <a:off x="6903663" y="3411531"/>
            <a:ext cx="1076028" cy="3693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464720F-1EAF-455D-B36C-BB83A9A9F77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0504" b="577"/>
          <a:stretch/>
        </p:blipFill>
        <p:spPr>
          <a:xfrm>
            <a:off x="8028132" y="3000060"/>
            <a:ext cx="1076028" cy="318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78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628B-C59C-47C9-93DC-C9000519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FE2A9-A3C3-4855-8D58-8A4E5E35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28</a:t>
            </a:fld>
            <a:endParaRPr lang="en-US" dirty="0">
              <a:latin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195604-22B4-4092-B0BC-59B80D86020F}"/>
              </a:ext>
            </a:extLst>
          </p:cNvPr>
          <p:cNvGrpSpPr/>
          <p:nvPr/>
        </p:nvGrpSpPr>
        <p:grpSpPr>
          <a:xfrm>
            <a:off x="377412" y="2145627"/>
            <a:ext cx="2580453" cy="4018868"/>
            <a:chOff x="556005" y="1418253"/>
            <a:chExt cx="2580453" cy="4018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F9A336-2484-4AA4-BEDF-7DDEA42FD0A3}"/>
                </a:ext>
              </a:extLst>
            </p:cNvPr>
            <p:cNvGrpSpPr/>
            <p:nvPr/>
          </p:nvGrpSpPr>
          <p:grpSpPr>
            <a:xfrm>
              <a:off x="556005" y="1418253"/>
              <a:ext cx="2580453" cy="4018868"/>
              <a:chOff x="556005" y="1418253"/>
              <a:chExt cx="2580453" cy="401886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5B95D7D-C664-48DF-A13B-AFA3040968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66"/>
              <a:stretch/>
            </p:blipFill>
            <p:spPr>
              <a:xfrm>
                <a:off x="556005" y="1418253"/>
                <a:ext cx="2580453" cy="4018868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593C590-AB0F-4D64-B5C0-299FFC5A1775}"/>
                  </a:ext>
                </a:extLst>
              </p:cNvPr>
              <p:cNvSpPr/>
              <p:nvPr/>
            </p:nvSpPr>
            <p:spPr>
              <a:xfrm>
                <a:off x="783771" y="3293706"/>
                <a:ext cx="2248678" cy="135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13016E-8E71-47AB-9494-D5FA4E0BCB42}"/>
                  </a:ext>
                </a:extLst>
              </p:cNvPr>
              <p:cNvSpPr/>
              <p:nvPr/>
            </p:nvSpPr>
            <p:spPr>
              <a:xfrm>
                <a:off x="887780" y="1570653"/>
                <a:ext cx="2248678" cy="135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C241CE-43F4-4814-A11D-33061EF2E71B}"/>
                </a:ext>
              </a:extLst>
            </p:cNvPr>
            <p:cNvSpPr/>
            <p:nvPr/>
          </p:nvSpPr>
          <p:spPr>
            <a:xfrm>
              <a:off x="887780" y="4133461"/>
              <a:ext cx="2248678" cy="2088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D5D4FF-8A6F-4E64-8979-3DC2E1014C32}"/>
              </a:ext>
            </a:extLst>
          </p:cNvPr>
          <p:cNvGrpSpPr/>
          <p:nvPr/>
        </p:nvGrpSpPr>
        <p:grpSpPr>
          <a:xfrm>
            <a:off x="3060115" y="2213688"/>
            <a:ext cx="3023769" cy="4018040"/>
            <a:chOff x="3025577" y="1710612"/>
            <a:chExt cx="3023769" cy="4018040"/>
          </a:xfrm>
        </p:grpSpPr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96F7B2A2-160B-4617-92E4-22FC6DCA9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5577" y="1710612"/>
              <a:ext cx="2678693" cy="401804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E0E0431-4D4A-46FC-8534-B621360F08C5}"/>
                </a:ext>
              </a:extLst>
            </p:cNvPr>
            <p:cNvSpPr/>
            <p:nvPr/>
          </p:nvSpPr>
          <p:spPr>
            <a:xfrm>
              <a:off x="3579349" y="1856014"/>
              <a:ext cx="2248678" cy="135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252729-1672-46E6-A63F-4DB7B1803250}"/>
                </a:ext>
              </a:extLst>
            </p:cNvPr>
            <p:cNvSpPr/>
            <p:nvPr/>
          </p:nvSpPr>
          <p:spPr>
            <a:xfrm>
              <a:off x="3688701" y="3561378"/>
              <a:ext cx="2248678" cy="135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760581-483F-4E7B-8560-C12E239FF7F5}"/>
                </a:ext>
              </a:extLst>
            </p:cNvPr>
            <p:cNvSpPr/>
            <p:nvPr/>
          </p:nvSpPr>
          <p:spPr>
            <a:xfrm>
              <a:off x="3800668" y="4462607"/>
              <a:ext cx="2248678" cy="135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BCD32-080B-4CAD-893C-98F8D35A0B0E}"/>
              </a:ext>
            </a:extLst>
          </p:cNvPr>
          <p:cNvSpPr/>
          <p:nvPr/>
        </p:nvSpPr>
        <p:spPr>
          <a:xfrm>
            <a:off x="418684" y="5898261"/>
            <a:ext cx="4917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(Left)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Multi-Steps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(Right)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of sine waves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43C6C1-E8FA-4A86-AA8B-C3131898C9FC}"/>
              </a:ext>
            </a:extLst>
          </p:cNvPr>
          <p:cNvSpPr txBox="1"/>
          <p:nvPr/>
        </p:nvSpPr>
        <p:spPr>
          <a:xfrm>
            <a:off x="5492177" y="1852474"/>
            <a:ext cx="34796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Experiment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Multi-steps signal: Randomly selected in [-10,-40] degrees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Sum-of-sines signal: frequency range [0.001,0.1] 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Baseline SMC method can track refence signal in both cases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chattering needs to be reduced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3C31BFE-E26F-4CDC-B461-8AFBE7272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12" y="1073834"/>
            <a:ext cx="5175002" cy="125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76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556" y="999443"/>
            <a:ext cx="864417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motivation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pneumatic actuated soft arm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in model based dynamic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 and contributions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model and robust controller for silicone actuator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Augmented-rigid arm model and sliding mode controller for fabric-pillow-based SISO system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and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uture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the current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augmented-rigid arm model and sliding mode controller for fabric-pillow-based SISO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soft contact with environment using fabric-beam-based MIMO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multi-segments whole body grasping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40841-8899-4824-8315-E691F7E5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defRPr/>
              </a:pPr>
              <a:t>29</a:t>
            </a:fld>
            <a:endParaRPr lang="en-US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303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556" y="999443"/>
            <a:ext cx="864417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motivation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pneumatic actuated soft arm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in model based dynamic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 and contributions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model and robust controller for silicone actuator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Augmented-rigid arm model and sliding mode controller for fabric-pillow-based SISO system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and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uture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the current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augmented-rigid arm model and sliding mode controller for fabric-pillow-based SISO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soft contact with environment using fabric-beam-based MIMO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40841-8899-4824-8315-E691F7E5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defRPr/>
              </a:pPr>
              <a:t>3</a:t>
            </a:fld>
            <a:endParaRPr lang="en-US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403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4779-86D1-448E-BDB2-292E66033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F22E5-7288-4D56-A8FC-F662FBF2A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0343"/>
            <a:ext cx="8229600" cy="4297363"/>
          </a:xfrm>
        </p:spPr>
        <p:txBody>
          <a:bodyPr/>
          <a:lstStyle/>
          <a:p>
            <a:r>
              <a:rPr lang="en-US" sz="2200" dirty="0"/>
              <a:t>Developed a LPV model together with ILC for a silicone-based actuator for fast and robust movement</a:t>
            </a:r>
          </a:p>
          <a:p>
            <a:endParaRPr lang="en-US" sz="2200" dirty="0"/>
          </a:p>
          <a:p>
            <a:r>
              <a:rPr lang="en-US" sz="2200" dirty="0"/>
              <a:t>In progress of augmented-rigid arm model and sliding mode controller for fabric-pillow-based SISO system</a:t>
            </a:r>
          </a:p>
          <a:p>
            <a:pPr lvl="1"/>
            <a:r>
              <a:rPr lang="en-US" sz="1800" dirty="0"/>
              <a:t>Developed augmented-rigid arm model</a:t>
            </a:r>
          </a:p>
          <a:p>
            <a:pPr lvl="1"/>
            <a:r>
              <a:rPr lang="en-US" sz="1800" dirty="0"/>
              <a:t>Designed baseline sliding mode controller</a:t>
            </a:r>
          </a:p>
          <a:p>
            <a:pPr lvl="1"/>
            <a:r>
              <a:rPr lang="en-US" sz="1800" dirty="0"/>
              <a:t>Investigating the nonlinear disturbance observer for lumped disturbance estimation</a:t>
            </a:r>
          </a:p>
          <a:p>
            <a:pPr lvl="1"/>
            <a:r>
              <a:rPr lang="en-US" sz="1800" dirty="0"/>
              <a:t>Preparing to submit the work to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Robotics and Automation Letters</a:t>
            </a:r>
            <a:r>
              <a:rPr lang="en-US" sz="1800" dirty="0"/>
              <a:t> in Jan.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0986E-A925-4519-9E6E-AF32615A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defRPr/>
              </a:pPr>
              <a:t>30</a:t>
            </a:fld>
            <a:endParaRPr lang="en-US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91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556" y="999443"/>
            <a:ext cx="864417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motivation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pneumatic actuated soft arm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in model based dynamic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 and contributions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model and robust controller for silicone actuator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Augmented-rigid arm model and sliding mode controller for fabric-pillow-based SISO system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and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uture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the current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augmented-rigid arm model and sliding mode controller for fabric-pillow-based SISO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soft contact with environment using fabric-beam-based MIMO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40841-8899-4824-8315-E691F7E5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defRPr/>
              </a:pPr>
              <a:t>31</a:t>
            </a:fld>
            <a:endParaRPr lang="en-US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641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628B-C59C-47C9-93DC-C9000519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Disturbance Observer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FE2A9-A3C3-4855-8D58-8A4E5E35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32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9EE16E-77B4-48CD-AD1E-0269E746BCA6}"/>
              </a:ext>
            </a:extLst>
          </p:cNvPr>
          <p:cNvSpPr txBox="1"/>
          <p:nvPr/>
        </p:nvSpPr>
        <p:spPr>
          <a:xfrm>
            <a:off x="374658" y="1694404"/>
            <a:ext cx="8394684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Assumptions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disturbance is bounded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time derivative of the lumped disturbance is also bounded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contacting with environment, the external disturbance is dominant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46551E-A7C3-4833-8580-73163EA21D86}"/>
              </a:ext>
            </a:extLst>
          </p:cNvPr>
          <p:cNvSpPr txBox="1"/>
          <p:nvPr/>
        </p:nvSpPr>
        <p:spPr>
          <a:xfrm>
            <a:off x="374658" y="3967308"/>
            <a:ext cx="7742975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input chattering and estimate contact force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proper gain matrix for NDOB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proper candidate function to ensure the closed-loop system is stable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5C0C179-1710-4039-92C7-BBF90C4EB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832" y="964163"/>
            <a:ext cx="5651482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11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D0E73A4-7E50-497B-A410-BA9AF2413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12" b="13219"/>
          <a:stretch/>
        </p:blipFill>
        <p:spPr bwMode="auto">
          <a:xfrm>
            <a:off x="6493662" y="2798583"/>
            <a:ext cx="2275680" cy="277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7C9D90-08F1-4D01-895E-0B11EF5B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and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F1887-244D-4A04-82C4-B43A61791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33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64958-AE42-451D-942D-DB4EFDE8EB53}"/>
              </a:ext>
            </a:extLst>
          </p:cNvPr>
          <p:cNvSpPr txBox="1"/>
          <p:nvPr/>
        </p:nvSpPr>
        <p:spPr>
          <a:xfrm>
            <a:off x="374658" y="1279396"/>
            <a:ext cx="6128779" cy="461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 constant external disturbances at time t and evaluate the convergence rate of the disturbance observer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6-axis force/torque sensor will be place on the path of the actuator movement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tip will be in contact with the sensor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comparison between the estimated external disturbance and sensor measurement will be conducted.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F0ABE-6D06-411E-885D-80DFA90FC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327" y="2188312"/>
            <a:ext cx="984089" cy="6039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A64844-9C15-41FA-B518-990B6F424529}"/>
              </a:ext>
            </a:extLst>
          </p:cNvPr>
          <p:cNvSpPr/>
          <p:nvPr/>
        </p:nvSpPr>
        <p:spPr>
          <a:xfrm rot="720461">
            <a:off x="8560734" y="3450106"/>
            <a:ext cx="365638" cy="2799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ACCB21-DDFD-4812-987B-803012A49591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8368372" y="2792303"/>
            <a:ext cx="404298" cy="660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B93C893-9A9E-4FB2-9C82-4AF6A79FFEE9}"/>
              </a:ext>
            </a:extLst>
          </p:cNvPr>
          <p:cNvSpPr txBox="1"/>
          <p:nvPr/>
        </p:nvSpPr>
        <p:spPr>
          <a:xfrm>
            <a:off x="7021956" y="2188312"/>
            <a:ext cx="994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6-axis force/torque sensor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CFACB4-598F-4670-9BED-9B36E1AB7D9B}"/>
              </a:ext>
            </a:extLst>
          </p:cNvPr>
          <p:cNvSpPr txBox="1"/>
          <p:nvPr/>
        </p:nvSpPr>
        <p:spPr>
          <a:xfrm>
            <a:off x="6875830" y="5628093"/>
            <a:ext cx="1896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of the experiment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037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556" y="999443"/>
            <a:ext cx="864417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motivation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pneumatic actuated soft arm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in model based dynamic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 and contributions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model and robust controller for silicone actuator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Augmented-rigid arm model and sliding mode controller for fabric-pillow-based SISO system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and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uture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the current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augmented-rigid arm model and sliding mode controller for fabric-pillow-based SISO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soft contact with environment using fabric-beam-based MIMO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40841-8899-4824-8315-E691F7E5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defRPr/>
              </a:pPr>
              <a:t>34</a:t>
            </a:fld>
            <a:endParaRPr lang="en-US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233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B210-2AAF-437F-949D-8FA21E55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Limitations of Previous Work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33DD7-3EBC-43CD-9386-9D0C82D3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35</a:t>
            </a:fld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885BDAA-1A20-47C2-86DD-7292327A75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06" y="1066800"/>
            <a:ext cx="2596019" cy="2198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91581D-89B0-4D3B-9D0C-3CAEF2D08092}"/>
              </a:ext>
            </a:extLst>
          </p:cNvPr>
          <p:cNvSpPr txBox="1"/>
          <p:nvPr/>
        </p:nvSpPr>
        <p:spPr>
          <a:xfrm>
            <a:off x="291204" y="3729865"/>
            <a:ext cx="28118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Silicone material is heavy and stiff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Mass-spring-damper system is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ILC cannot handle non-repetitive disturbance and noise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B75F23E-5856-46FF-99DB-A4FF34A143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12"/>
          <a:stretch/>
        </p:blipFill>
        <p:spPr bwMode="auto">
          <a:xfrm>
            <a:off x="3490639" y="861527"/>
            <a:ext cx="2275680" cy="319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393CD-85D1-4F3F-B416-02FCF2D4D4CB}"/>
              </a:ext>
            </a:extLst>
          </p:cNvPr>
          <p:cNvSpPr txBox="1"/>
          <p:nvPr/>
        </p:nvSpPr>
        <p:spPr>
          <a:xfrm>
            <a:off x="3287929" y="3729864"/>
            <a:ext cx="2474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uncertainties is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Actuation speed is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drops significantly in low pressure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695689-07AA-4664-AD2B-7A284F3495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1" b="58095"/>
          <a:stretch/>
        </p:blipFill>
        <p:spPr>
          <a:xfrm>
            <a:off x="5651872" y="861527"/>
            <a:ext cx="3606576" cy="28738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B1C36B-2534-4FBB-92A1-8D41072CC566}"/>
              </a:ext>
            </a:extLst>
          </p:cNvPr>
          <p:cNvSpPr txBox="1"/>
          <p:nvPr/>
        </p:nvSpPr>
        <p:spPr>
          <a:xfrm>
            <a:off x="6257979" y="3751635"/>
            <a:ext cx="24041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Fabric-beam-based 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Augmented-rigid Arm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SMCNDOB for MIMO system</a:t>
            </a:r>
          </a:p>
        </p:txBody>
      </p:sp>
    </p:spTree>
    <p:extLst>
      <p:ext uri="{BB962C8B-B14F-4D97-AF65-F5344CB8AC3E}">
        <p14:creationId xmlns:p14="http://schemas.microsoft.com/office/powerpoint/2010/main" val="2368570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111BFE9-F541-4360-923E-A3612261BED2}"/>
              </a:ext>
            </a:extLst>
          </p:cNvPr>
          <p:cNvGrpSpPr/>
          <p:nvPr/>
        </p:nvGrpSpPr>
        <p:grpSpPr>
          <a:xfrm>
            <a:off x="6548150" y="1795347"/>
            <a:ext cx="2286720" cy="2517468"/>
            <a:chOff x="106376" y="996931"/>
            <a:chExt cx="3317663" cy="353790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A955B70-B2D4-4474-BF4F-420B45DD231A}"/>
                </a:ext>
              </a:extLst>
            </p:cNvPr>
            <p:cNvGrpSpPr/>
            <p:nvPr/>
          </p:nvGrpSpPr>
          <p:grpSpPr>
            <a:xfrm>
              <a:off x="338086" y="1126183"/>
              <a:ext cx="3085953" cy="3408652"/>
              <a:chOff x="186612" y="1126183"/>
              <a:chExt cx="3085953" cy="3408652"/>
            </a:xfrm>
          </p:grpSpPr>
          <p:pic>
            <p:nvPicPr>
              <p:cNvPr id="13" name="Picture 12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C03A2AA0-38FE-494E-8A94-643CA1AD00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3061"/>
              <a:stretch/>
            </p:blipFill>
            <p:spPr>
              <a:xfrm>
                <a:off x="186612" y="1126183"/>
                <a:ext cx="2668555" cy="3408652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5F4F31C-8D6A-4840-8C16-F9F582405D68}"/>
                  </a:ext>
                </a:extLst>
              </p:cNvPr>
              <p:cNvSpPr/>
              <p:nvPr/>
            </p:nvSpPr>
            <p:spPr>
              <a:xfrm>
                <a:off x="2754715" y="2385527"/>
                <a:ext cx="463421" cy="5567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0A5A81-C0E0-420D-B502-CD9F53D1DE1E}"/>
                  </a:ext>
                </a:extLst>
              </p:cNvPr>
              <p:cNvSpPr/>
              <p:nvPr/>
            </p:nvSpPr>
            <p:spPr>
              <a:xfrm>
                <a:off x="2809144" y="3326003"/>
                <a:ext cx="463421" cy="5567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A21752-6AE9-4F5F-A1AF-25A267A3C91B}"/>
                </a:ext>
              </a:extLst>
            </p:cNvPr>
            <p:cNvSpPr/>
            <p:nvPr/>
          </p:nvSpPr>
          <p:spPr>
            <a:xfrm>
              <a:off x="106376" y="996931"/>
              <a:ext cx="463421" cy="556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89FBB6E-1075-416A-8E05-59CE80F7B327}"/>
                </a:ext>
              </a:extLst>
            </p:cNvPr>
            <p:cNvSpPr/>
            <p:nvPr/>
          </p:nvSpPr>
          <p:spPr>
            <a:xfrm>
              <a:off x="2674478" y="1066800"/>
              <a:ext cx="463421" cy="556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1BB210-2AAF-437F-949D-8FA21E55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 from fabric-beam-based Arm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33DD7-3EBC-43CD-9386-9D0C82D3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36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A93418-43D7-4EBF-BF5A-DCC34BCA2A80}"/>
              </a:ext>
            </a:extLst>
          </p:cNvPr>
          <p:cNvSpPr txBox="1"/>
          <p:nvPr/>
        </p:nvSpPr>
        <p:spPr>
          <a:xfrm>
            <a:off x="1367728" y="4302913"/>
            <a:ext cx="61620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uncertainties is low due to reduced chamber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is better in low pressure due to the new fabric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complex motion can be achieved with same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Stretch sensor with IMU allows more sensory feedback and out-of-lab application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3B9BFA-5771-47AA-A23C-2B4BE53A5B80}"/>
              </a:ext>
            </a:extLst>
          </p:cNvPr>
          <p:cNvGrpSpPr/>
          <p:nvPr/>
        </p:nvGrpSpPr>
        <p:grpSpPr>
          <a:xfrm>
            <a:off x="106996" y="1529750"/>
            <a:ext cx="3036837" cy="2467751"/>
            <a:chOff x="214604" y="2075837"/>
            <a:chExt cx="3036837" cy="246775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C402AF6-FD97-4FFA-90A6-DA02F3529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95" t="1" r="2" b="54576"/>
            <a:stretch/>
          </p:blipFill>
          <p:spPr>
            <a:xfrm>
              <a:off x="416738" y="2282061"/>
              <a:ext cx="2834703" cy="226152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C73CCF-062A-4154-A518-B0B985BDFC88}"/>
                </a:ext>
              </a:extLst>
            </p:cNvPr>
            <p:cNvSpPr/>
            <p:nvPr/>
          </p:nvSpPr>
          <p:spPr>
            <a:xfrm>
              <a:off x="214604" y="2075837"/>
              <a:ext cx="429208" cy="592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E0ED09-45C9-4AFA-911B-768E4985FA63}"/>
              </a:ext>
            </a:extLst>
          </p:cNvPr>
          <p:cNvGrpSpPr/>
          <p:nvPr/>
        </p:nvGrpSpPr>
        <p:grpSpPr>
          <a:xfrm>
            <a:off x="3366762" y="1588349"/>
            <a:ext cx="2658122" cy="2549819"/>
            <a:chOff x="3181619" y="2067646"/>
            <a:chExt cx="2658122" cy="25498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F0200F-6D85-4999-B92A-823406FDF6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96" t="47728" r="1" b="-1596"/>
            <a:stretch/>
          </p:blipFill>
          <p:spPr>
            <a:xfrm>
              <a:off x="3357181" y="2268675"/>
              <a:ext cx="2482560" cy="234879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A8A0D6-1573-4C59-9D3F-91A218E76F4F}"/>
                </a:ext>
              </a:extLst>
            </p:cNvPr>
            <p:cNvSpPr/>
            <p:nvPr/>
          </p:nvSpPr>
          <p:spPr>
            <a:xfrm>
              <a:off x="3181619" y="2067646"/>
              <a:ext cx="429208" cy="592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2802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821BF-F914-422F-B922-22DEA4DFD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B5083-44C7-4EE5-A460-ACFA328F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37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53727F-45D1-42DB-A5A1-E651D522FF7B}"/>
              </a:ext>
            </a:extLst>
          </p:cNvPr>
          <p:cNvSpPr txBox="1"/>
          <p:nvPr/>
        </p:nvSpPr>
        <p:spPr>
          <a:xfrm>
            <a:off x="220919" y="1303081"/>
            <a:ext cx="8716604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augmented-rigid arm model for fabric-beam-based MIMO system in 3D space using local sensors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esign a baseline SMC method for MIMO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path tracking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esign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NDOB for MIMO system and contact detection without force sensors.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0DFAFE-D27C-4F0E-8976-DA89A13878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1" b="58095"/>
          <a:stretch/>
        </p:blipFill>
        <p:spPr>
          <a:xfrm>
            <a:off x="5207112" y="3429000"/>
            <a:ext cx="3606576" cy="28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2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C45EA-14AE-4281-8542-F84ABB41B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8247"/>
            <a:ext cx="9144000" cy="762000"/>
          </a:xfrm>
        </p:spPr>
        <p:txBody>
          <a:bodyPr/>
          <a:lstStyle/>
          <a:p>
            <a:r>
              <a:rPr lang="en-US" dirty="0"/>
              <a:t>Kinematics </a:t>
            </a:r>
            <a:r>
              <a:rPr lang="en-US" sz="3600" dirty="0"/>
              <a:t>model using stretch sensor and IMU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A0529-F836-4A40-82E7-D75B700ED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38</a:t>
            </a:fld>
            <a:endParaRPr lang="en-US" dirty="0">
              <a:latin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8A4FBC-57DA-4C7B-8F7C-3E033B9DF3B5}"/>
              </a:ext>
            </a:extLst>
          </p:cNvPr>
          <p:cNvGrpSpPr/>
          <p:nvPr/>
        </p:nvGrpSpPr>
        <p:grpSpPr>
          <a:xfrm>
            <a:off x="0" y="1983976"/>
            <a:ext cx="4053420" cy="2873828"/>
            <a:chOff x="0" y="1114591"/>
            <a:chExt cx="4053420" cy="28738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CC8FDD-066D-42A6-AF44-18A145B40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11" b="58095"/>
            <a:stretch/>
          </p:blipFill>
          <p:spPr>
            <a:xfrm>
              <a:off x="0" y="1114591"/>
              <a:ext cx="3606576" cy="2873828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91A0540-E410-493C-823A-27CC810C803D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2262723" y="2873284"/>
              <a:ext cx="1170518" cy="660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A93AB7-DF48-4384-8A3B-8A9A680795C8}"/>
                </a:ext>
              </a:extLst>
            </p:cNvPr>
            <p:cNvSpPr txBox="1"/>
            <p:nvPr/>
          </p:nvSpPr>
          <p:spPr>
            <a:xfrm>
              <a:off x="2813061" y="3533682"/>
              <a:ext cx="1240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Unreliable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8F2F19C-D3E3-4FEE-8CBC-479518813EF2}"/>
              </a:ext>
            </a:extLst>
          </p:cNvPr>
          <p:cNvGrpSpPr/>
          <p:nvPr/>
        </p:nvGrpSpPr>
        <p:grpSpPr>
          <a:xfrm>
            <a:off x="4785614" y="1947287"/>
            <a:ext cx="3746500" cy="2308324"/>
            <a:chOff x="306920" y="4120554"/>
            <a:chExt cx="3746500" cy="23083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F58795-EB39-45E4-9DA5-2520509FEEFC}"/>
                </a:ext>
              </a:extLst>
            </p:cNvPr>
            <p:cNvSpPr txBox="1"/>
            <p:nvPr/>
          </p:nvSpPr>
          <p:spPr>
            <a:xfrm>
              <a:off x="306920" y="4120554"/>
              <a:ext cx="37465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dynamic model</a:t>
              </a:r>
              <a:b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b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b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b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where G, K, D represents the effects of gravitational energy, material spring and damper effects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4" name="Picture 23" descr="\documentclass{article}&#10;\usepackage{amsmath}&#10;\pagestyle{empty}&#10;\begin{document}&#10;\begin{gather}&#10;    q=[l_c,\theta,\phi]^T\nonumber&#10;    \end{gather}&#10;\end{document}" title="IguanaTex Bitmap Display">
              <a:extLst>
                <a:ext uri="{FF2B5EF4-FFF2-40B4-BE49-F238E27FC236}">
                  <a16:creationId xmlns:a16="http://schemas.microsoft.com/office/drawing/2014/main" id="{96558932-1472-4F38-893A-E97E8686D9F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493" y="4653004"/>
              <a:ext cx="994133" cy="204800"/>
            </a:xfrm>
            <a:prstGeom prst="rect">
              <a:avLst/>
            </a:prstGeom>
          </p:spPr>
        </p:pic>
        <p:pic>
          <p:nvPicPr>
            <p:cNvPr id="17" name="Picture 16" descr="\documentclass{article}&#10;\usepackage{amsmath}&#10;\pagestyle{empty}&#10;\begin{document}&#10;\begin{gather}&#10;    M(q)\Ddot{q}+(C(q,\Dot{q})+D)\Dot{q}+G(q)+Kq=\tau\nonumber&#10;    \end{gather}&#10;&#10;&#10;&#10;\end{document}" title="IguanaTex Bitmap Display">
              <a:extLst>
                <a:ext uri="{FF2B5EF4-FFF2-40B4-BE49-F238E27FC236}">
                  <a16:creationId xmlns:a16="http://schemas.microsoft.com/office/drawing/2014/main" id="{82B4E988-88FD-4EEF-B534-5AC8ED10364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492" y="4966309"/>
              <a:ext cx="3204267" cy="183467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4DA283-61D9-4740-8039-049397FBA631}"/>
              </a:ext>
            </a:extLst>
          </p:cNvPr>
          <p:cNvSpPr txBox="1"/>
          <p:nvPr/>
        </p:nvSpPr>
        <p:spPr>
          <a:xfrm>
            <a:off x="4785614" y="4170019"/>
            <a:ext cx="3746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fusion algorithm of pressure sensor, stretch sensor and IMU will be designed to map the task space to the joint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67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628B-C59C-47C9-93DC-C9000519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ID for MIMO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FE2A9-A3C3-4855-8D58-8A4E5E35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39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9EE16E-77B4-48CD-AD1E-0269E746BCA6}"/>
              </a:ext>
            </a:extLst>
          </p:cNvPr>
          <p:cNvSpPr txBox="1"/>
          <p:nvPr/>
        </p:nvSpPr>
        <p:spPr>
          <a:xfrm>
            <a:off x="374658" y="1146261"/>
            <a:ext cx="8394684" cy="3089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Experiment Setup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Excitation Signal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trials: 60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Trial duration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60 sec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46551E-A7C3-4833-8580-73163EA21D86}"/>
              </a:ext>
            </a:extLst>
          </p:cNvPr>
          <p:cNvSpPr txBox="1"/>
          <p:nvPr/>
        </p:nvSpPr>
        <p:spPr>
          <a:xfrm>
            <a:off x="374658" y="3478226"/>
            <a:ext cx="7742975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MATLAB Grey-box system ID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 both stiffness and damping matrix are diagonal matrix.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parameters from each individual trial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95 percent confidence intervals of the parameters as the system parameter uncertainty bound</a:t>
            </a:r>
          </a:p>
        </p:txBody>
      </p:sp>
      <p:pic>
        <p:nvPicPr>
          <p:cNvPr id="9" name="Picture 8" descr="\documentclass{article}&#10;\usepackage{amsmath}&#10;\pagestyle{empty}&#10;\begin{document}&#10;\begin{gather}&#10;    u=\sum_{j=1}^{10}Amp*sin(2\pi f_jt+\phi_j)+b_{off}\nonumber&#10;    \end{gather}&#10;&#10;&#10;&#10;\end{document}" title="IguanaTex Bitmap Display">
            <a:extLst>
              <a:ext uri="{FF2B5EF4-FFF2-40B4-BE49-F238E27FC236}">
                <a16:creationId xmlns:a16="http://schemas.microsoft.com/office/drawing/2014/main" id="{9E3FBC0C-97D7-4322-8FA4-37609435D5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77" y="2150505"/>
            <a:ext cx="2479543" cy="46445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4167C65-96C5-476E-9D5E-B1D40813BD6A}"/>
              </a:ext>
            </a:extLst>
          </p:cNvPr>
          <p:cNvGrpSpPr/>
          <p:nvPr/>
        </p:nvGrpSpPr>
        <p:grpSpPr>
          <a:xfrm>
            <a:off x="4142488" y="1677464"/>
            <a:ext cx="3865102" cy="1503805"/>
            <a:chOff x="3818227" y="2597414"/>
            <a:chExt cx="3865102" cy="150380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7207226-4F6B-4D7C-849C-C36A6F3BAE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8227" y="2844086"/>
              <a:ext cx="360912" cy="1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8C5252-2B19-4E1D-A899-484478A3365B}"/>
                </a:ext>
              </a:extLst>
            </p:cNvPr>
            <p:cNvSpPr/>
            <p:nvPr/>
          </p:nvSpPr>
          <p:spPr>
            <a:xfrm>
              <a:off x="4189875" y="3163720"/>
              <a:ext cx="967979" cy="3711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P_ctrl_2</a:t>
              </a:r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CBF938E-D7FF-4B73-9E26-3D2F1E86D71C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5157854" y="3349316"/>
              <a:ext cx="68881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BFCA5E-DAA8-4412-9C1D-A16E01CE0A04}"/>
                </a:ext>
              </a:extLst>
            </p:cNvPr>
            <p:cNvSpPr/>
            <p:nvPr/>
          </p:nvSpPr>
          <p:spPr>
            <a:xfrm>
              <a:off x="5846669" y="2597414"/>
              <a:ext cx="769546" cy="150380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Arm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2254D0-D3BC-423F-BFD3-FDBB3C905AA2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6616215" y="3349316"/>
              <a:ext cx="91626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\documentclass{article}&#10;\usepackage{amsmath}&#10;\pagestyle{empty}&#10;\begin{document}&#10;\begin{align}&#10;l,\theta,\phi\nonumber,p_m&#10;\end{align}&#10;\end{document}" title="IguanaTex Bitmap Display">
              <a:extLst>
                <a:ext uri="{FF2B5EF4-FFF2-40B4-BE49-F238E27FC236}">
                  <a16:creationId xmlns:a16="http://schemas.microsoft.com/office/drawing/2014/main" id="{A1B75323-5051-4BB1-A612-71C00031FF2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7862" y="3064466"/>
              <a:ext cx="695467" cy="15786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967BFB-5E09-4110-8FA2-528DDA138A33}"/>
                </a:ext>
              </a:extLst>
            </p:cNvPr>
            <p:cNvSpPr/>
            <p:nvPr/>
          </p:nvSpPr>
          <p:spPr>
            <a:xfrm>
              <a:off x="4189875" y="3668950"/>
              <a:ext cx="967979" cy="3711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P_ctrl_3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DD36C2E-3B0E-4A7E-8D81-62949E4F2109}"/>
                </a:ext>
              </a:extLst>
            </p:cNvPr>
            <p:cNvSpPr/>
            <p:nvPr/>
          </p:nvSpPr>
          <p:spPr>
            <a:xfrm>
              <a:off x="4189874" y="2622926"/>
              <a:ext cx="967979" cy="3711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P_ctrl_1</a:t>
              </a:r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3E5427C-90C1-492B-9641-E9184E5EF3F6}"/>
                </a:ext>
              </a:extLst>
            </p:cNvPr>
            <p:cNvCxnSpPr>
              <a:cxnSpLocks/>
            </p:cNvCxnSpPr>
            <p:nvPr/>
          </p:nvCxnSpPr>
          <p:spPr>
            <a:xfrm>
              <a:off x="5157853" y="2844086"/>
              <a:ext cx="68881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5B14B1-707B-42F8-945D-533994BC4E8E}"/>
                </a:ext>
              </a:extLst>
            </p:cNvPr>
            <p:cNvCxnSpPr>
              <a:cxnSpLocks/>
            </p:cNvCxnSpPr>
            <p:nvPr/>
          </p:nvCxnSpPr>
          <p:spPr>
            <a:xfrm>
              <a:off x="5157853" y="3854545"/>
              <a:ext cx="68881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 descr="\documentclass{article}&#10;\usepackage{amsmath}&#10;\pagestyle{empty}&#10;\begin{document}&#10;\begin{align}&#10;u_1\nonumber&#10;\end{align}&#10;\end{document}" title="IguanaTex Bitmap Display">
              <a:extLst>
                <a:ext uri="{FF2B5EF4-FFF2-40B4-BE49-F238E27FC236}">
                  <a16:creationId xmlns:a16="http://schemas.microsoft.com/office/drawing/2014/main" id="{0EC0F11B-D35F-424F-B236-F6A74BEDE83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8227" y="2706122"/>
              <a:ext cx="157867" cy="10240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9EDC50-2568-4638-8129-713A190AC2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8227" y="3362166"/>
              <a:ext cx="360912" cy="1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 descr="\documentclass{article}&#10;\usepackage{amsmath}&#10;\pagestyle{empty}&#10;\begin{document}&#10;\begin{align}&#10;u_2\nonumber&#10;\end{align}&#10;\end{document}" title="IguanaTex Bitmap Display">
              <a:extLst>
                <a:ext uri="{FF2B5EF4-FFF2-40B4-BE49-F238E27FC236}">
                  <a16:creationId xmlns:a16="http://schemas.microsoft.com/office/drawing/2014/main" id="{CE4C3EF3-E729-4FFC-BEE1-CE1B96A32B9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8227" y="3224202"/>
              <a:ext cx="162134" cy="102400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139C4D4-113B-42B0-8375-E35C90D004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4453" y="3844681"/>
              <a:ext cx="360912" cy="1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 descr="\documentclass{article}&#10;\usepackage{amsmath}&#10;\pagestyle{empty}&#10;\begin{document}&#10;\begin{align}&#10;u_3\nonumber&#10;\end{align}&#10;\end{document}" title="IguanaTex Bitmap Display">
              <a:extLst>
                <a:ext uri="{FF2B5EF4-FFF2-40B4-BE49-F238E27FC236}">
                  <a16:creationId xmlns:a16="http://schemas.microsoft.com/office/drawing/2014/main" id="{6B08B7C7-C4A5-4D2C-93BC-0E492410360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4453" y="3706717"/>
              <a:ext cx="162134" cy="10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033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9467-DE10-4B2F-A7BE-6A8C6745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soft arm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D7AFF-CEE9-4AE0-B2F3-67C74FDB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4</a:t>
            </a:fld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ED2E7D-F73D-43D2-801E-3F19229B4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50" y="1244029"/>
            <a:ext cx="1669118" cy="2247827"/>
          </a:xfrm>
          <a:prstGeom prst="rect">
            <a:avLst/>
          </a:prstGeom>
        </p:spPr>
      </p:pic>
      <p:pic>
        <p:nvPicPr>
          <p:cNvPr id="1026" name="Picture 2" descr="Doctor Octopus Should Have Gotten a New Body | Henchman-4-Hire">
            <a:extLst>
              <a:ext uri="{FF2B5EF4-FFF2-40B4-BE49-F238E27FC236}">
                <a16:creationId xmlns:a16="http://schemas.microsoft.com/office/drawing/2014/main" id="{B4E7A561-C2D2-4C7F-B8B9-DC2C474DC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12" y="1244028"/>
            <a:ext cx="3110448" cy="22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ar Wars on Instagram: “#SpotlightOfTheWeek - General Grievous: Commander  of the Droid Army #StarWars” | Star wars fandom, Star wars clone wars, Star  wars">
            <a:extLst>
              <a:ext uri="{FF2B5EF4-FFF2-40B4-BE49-F238E27FC236}">
                <a16:creationId xmlns:a16="http://schemas.microsoft.com/office/drawing/2014/main" id="{4F9DF935-7E51-4274-9E16-36D64251B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004" y="1244031"/>
            <a:ext cx="2247826" cy="224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D80AC0D-C732-4ED4-BE8B-EC52046C0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74635"/>
            <a:ext cx="8229600" cy="2151322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Having additional limbs has been a long dream for human beings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The additional limb can help both healthy and impaired users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Healthy user: holding multiple tools, extending reaching space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Impaired user: grasping objects, detecting objects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Compared with their rigid counterparts, soft arms shows advantages in: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Compliance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power-to-weight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26F4F-D835-4253-A694-3A2B91878325}"/>
              </a:ext>
            </a:extLst>
          </p:cNvPr>
          <p:cNvSpPr txBox="1"/>
          <p:nvPr/>
        </p:nvSpPr>
        <p:spPr>
          <a:xfrm>
            <a:off x="949989" y="3496574"/>
            <a:ext cx="7522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rights: (Left) China News Service;(Mid) Marvel Entertainment, LLC;(Right) Lucasfilm Ltd. LLC;</a:t>
            </a:r>
          </a:p>
        </p:txBody>
      </p:sp>
    </p:spTree>
    <p:extLst>
      <p:ext uri="{BB962C8B-B14F-4D97-AF65-F5344CB8AC3E}">
        <p14:creationId xmlns:p14="http://schemas.microsoft.com/office/powerpoint/2010/main" val="3830896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628B-C59C-47C9-93DC-C9000519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SMCNDOB, Simulation and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FE2A9-A3C3-4855-8D58-8A4E5E35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40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9EE16E-77B4-48CD-AD1E-0269E746BCA6}"/>
              </a:ext>
            </a:extLst>
          </p:cNvPr>
          <p:cNvSpPr txBox="1"/>
          <p:nvPr/>
        </p:nvSpPr>
        <p:spPr>
          <a:xfrm>
            <a:off x="141393" y="1066800"/>
            <a:ext cx="597948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SMCNDOB for MIMO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disturbance is bounded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time derivative of the lumped disturbance is also bounded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contacting with environment, the external disturbance is dominant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 constant disturbance at different direction and different time to evaluate the convergence rate of the disturbance observer.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Force/Torque sensor will be placed at different positions in the task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the tip is in contact with the sensor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the estimator and the sensor measurements will be compared.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F9289A-6A43-4D13-91C2-D97B05B2E6AA}"/>
              </a:ext>
            </a:extLst>
          </p:cNvPr>
          <p:cNvCxnSpPr>
            <a:cxnSpLocks/>
            <a:stCxn id="13" idx="0"/>
            <a:endCxn id="14" idx="0"/>
          </p:cNvCxnSpPr>
          <p:nvPr/>
        </p:nvCxnSpPr>
        <p:spPr>
          <a:xfrm flipV="1">
            <a:off x="6612927" y="2337276"/>
            <a:ext cx="298428" cy="368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8CC6F18-C4B7-4424-ACA2-DBB488695283}"/>
              </a:ext>
            </a:extLst>
          </p:cNvPr>
          <p:cNvGrpSpPr/>
          <p:nvPr/>
        </p:nvGrpSpPr>
        <p:grpSpPr>
          <a:xfrm>
            <a:off x="6120882" y="710550"/>
            <a:ext cx="2799182" cy="5098655"/>
            <a:chOff x="6120882" y="1046458"/>
            <a:chExt cx="2799182" cy="50986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5CDC1F-04F4-4438-9B60-D39FFC7DB1CA}"/>
                </a:ext>
              </a:extLst>
            </p:cNvPr>
            <p:cNvGrpSpPr/>
            <p:nvPr/>
          </p:nvGrpSpPr>
          <p:grpSpPr>
            <a:xfrm>
              <a:off x="6281113" y="1046458"/>
              <a:ext cx="2638951" cy="2251786"/>
              <a:chOff x="214604" y="2075837"/>
              <a:chExt cx="3036837" cy="246775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B3EC9FB-0462-4714-B9F1-3E0BFA5C33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95" t="1" r="2" b="54576"/>
              <a:stretch/>
            </p:blipFill>
            <p:spPr>
              <a:xfrm>
                <a:off x="416738" y="2282061"/>
                <a:ext cx="2834703" cy="2261527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0C071D3-B914-4902-A74C-9E0DCEE7FC57}"/>
                  </a:ext>
                </a:extLst>
              </p:cNvPr>
              <p:cNvSpPr/>
              <p:nvPr/>
            </p:nvSpPr>
            <p:spPr>
              <a:xfrm>
                <a:off x="214604" y="2075837"/>
                <a:ext cx="429208" cy="5927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512045-B567-432F-BA76-F18EB2947AA6}"/>
                </a:ext>
              </a:extLst>
            </p:cNvPr>
            <p:cNvGrpSpPr/>
            <p:nvPr/>
          </p:nvGrpSpPr>
          <p:grpSpPr>
            <a:xfrm>
              <a:off x="6825876" y="3796323"/>
              <a:ext cx="1519798" cy="2348790"/>
              <a:chOff x="7259205" y="3720815"/>
              <a:chExt cx="1519798" cy="234879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2A1C311-D385-4C83-8864-811CB07D2A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925" t="47728" r="1" b="-1596"/>
              <a:stretch/>
            </p:blipFill>
            <p:spPr>
              <a:xfrm>
                <a:off x="7548464" y="3720815"/>
                <a:ext cx="1230539" cy="2348790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D1B3103-371D-465B-9A1A-1B32880262DA}"/>
                  </a:ext>
                </a:extLst>
              </p:cNvPr>
              <p:cNvSpPr/>
              <p:nvPr/>
            </p:nvSpPr>
            <p:spPr>
              <a:xfrm>
                <a:off x="7259205" y="5476887"/>
                <a:ext cx="429208" cy="5927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7972E5-F28E-4DC9-B20B-BDA0BB9A2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0882" y="3041380"/>
              <a:ext cx="984089" cy="60399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C47795-00B6-4DC3-A43B-A1D6654F44A9}"/>
                </a:ext>
              </a:extLst>
            </p:cNvPr>
            <p:cNvSpPr/>
            <p:nvPr/>
          </p:nvSpPr>
          <p:spPr>
            <a:xfrm rot="720461" flipV="1">
              <a:off x="6826007" y="2440623"/>
              <a:ext cx="219614" cy="2351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C0389B0-9C2B-47E1-9931-5DD01CB6C1F0}"/>
                </a:ext>
              </a:extLst>
            </p:cNvPr>
            <p:cNvSpPr/>
            <p:nvPr/>
          </p:nvSpPr>
          <p:spPr>
            <a:xfrm rot="20817096" flipV="1">
              <a:off x="8508626" y="2433622"/>
              <a:ext cx="219614" cy="2351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041C4C-4173-48A4-A110-C850193E01C5}"/>
                </a:ext>
              </a:extLst>
            </p:cNvPr>
            <p:cNvSpPr/>
            <p:nvPr/>
          </p:nvSpPr>
          <p:spPr>
            <a:xfrm flipV="1">
              <a:off x="7636278" y="3605956"/>
              <a:ext cx="219614" cy="2351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201E57-7263-4EA8-9D43-69D2DC86910A}"/>
                </a:ext>
              </a:extLst>
            </p:cNvPr>
            <p:cNvSpPr txBox="1"/>
            <p:nvPr/>
          </p:nvSpPr>
          <p:spPr>
            <a:xfrm>
              <a:off x="6144898" y="3712957"/>
              <a:ext cx="994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6-axis force/torque sensor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9A888B7-EC6E-4EAD-8AD1-D5A4D3337ECE}"/>
              </a:ext>
            </a:extLst>
          </p:cNvPr>
          <p:cNvSpPr txBox="1"/>
          <p:nvPr/>
        </p:nvSpPr>
        <p:spPr>
          <a:xfrm>
            <a:off x="5997808" y="5821690"/>
            <a:ext cx="3276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of the experiment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340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556" y="999443"/>
            <a:ext cx="864417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motivation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pneumatic actuated soft arm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in model based dynamic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 and contributions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model and robust controller for silicone actuator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Augmented-rigid arm model and sliding mode controller for fabric-pillow-based SISO system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and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uture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the current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augmented-rigid arm model and sliding mode controller for fabric-pillow-based SISO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soft contact with environment using fabric-beam-based MIMO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40841-8899-4824-8315-E691F7E5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defRPr/>
              </a:pPr>
              <a:t>41</a:t>
            </a:fld>
            <a:endParaRPr lang="en-US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77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2209-46B1-4025-8331-84EF1F44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A32AA-DE57-4710-BADD-81B88356E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42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F34CA-8050-4ADF-8594-23DA4FE2DF2E}"/>
              </a:ext>
            </a:extLst>
          </p:cNvPr>
          <p:cNvSpPr txBox="1"/>
          <p:nvPr/>
        </p:nvSpPr>
        <p:spPr>
          <a:xfrm>
            <a:off x="374658" y="780092"/>
            <a:ext cx="8394684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2021). Dynamic model and control of a fabric-based SISO system. 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Target: IEEE Robotics and Automation Letters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(Jul. 2021). Soft contact with environment using fabric-beam MIMO system. </a:t>
            </a:r>
            <a:b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Target: Soft Robotics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(Dec. 2021). Multi-segments whole body grasping for assisting human motion</a:t>
            </a:r>
            <a:b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TBD</a:t>
            </a:r>
          </a:p>
        </p:txBody>
      </p:sp>
      <p:pic>
        <p:nvPicPr>
          <p:cNvPr id="5" name="Picture 4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F04DC839-A167-46C2-921C-77FA0F2F0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74" y="3315658"/>
            <a:ext cx="6151571" cy="293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92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2209-46B1-4025-8331-84EF1F44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A32AA-DE57-4710-BADD-81B88356E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43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CFD19-0D56-40C5-A7AA-0BA3BDC6DA69}"/>
              </a:ext>
            </a:extLst>
          </p:cNvPr>
          <p:cNvSpPr txBox="1"/>
          <p:nvPr/>
        </p:nvSpPr>
        <p:spPr>
          <a:xfrm>
            <a:off x="65314" y="1251008"/>
            <a:ext cx="90786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Jones, Bryan A., William McMahan, and Ian Walker. "Design and analysis of a novel pneumatic manipulator."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IFAC Proceedings Volumes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37.14 (2004): 687-692.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McMahan, William, and Ian D. Walker. "Octopus-inspired grasp-synergies for continuum manipulators."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2008 IEEE International Conference on Robotics and Biomimetics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IEEE, 2009.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Best, Charles M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"Control of a pneumatically actuated, fully inflatable, fabric-based, humanoid robot."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2015 IEEE-RAS 15th International Conference on Humanoid Robots (Humanoids)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IEEE, 2015.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Kang,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Rongjie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"Design, modeling and control of a pneumatically actuated manipulator inspired by biological continuum structures."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Bioinspiration &amp; biomimetics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8.3 (2013): 036008.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Della Santina,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Cosimo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"Dynamic control of soft robots interacting with the environment."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2018 IEEE International Conference on Soft Robotics (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RoboSoft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IEEE, 2018.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Hofer, Matthias, Lukas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Spannagl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Raffaello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D’Andrea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"Iterative learning control for fast and accurate position tracking with a soft robotic arm."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Proc. IEEE/RSJ Int. Conf. 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Intell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Robots Syst.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Kapadia, Apoorva D., et al. "A model-based sliding mode controller for extensible continuum robots."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9th WSEAS international conference on Signal processing, robotics and automation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Della Santina,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Cosimo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"Model-based dynamic feedback control of a planar soft robot: Trajectory tracking and interaction with the environment."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International Journal of Robotics Research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39.4 (2020): 490-513.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Nguyen, Pham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"Soft poly-limbs: Toward a new paradigm of mobile manipulation for daily living tasks."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 robotics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6.1 (2019): 38-53.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882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A32AA-DE57-4710-BADD-81B88356E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44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9" name="文本框 1">
            <a:extLst>
              <a:ext uri="{FF2B5EF4-FFF2-40B4-BE49-F238E27FC236}">
                <a16:creationId xmlns:a16="http://schemas.microsoft.com/office/drawing/2014/main" id="{B8B5062B-058E-4A66-8E12-2117CEC11F97}"/>
              </a:ext>
            </a:extLst>
          </p:cNvPr>
          <p:cNvSpPr txBox="1"/>
          <p:nvPr/>
        </p:nvSpPr>
        <p:spPr>
          <a:xfrm>
            <a:off x="314512" y="2818653"/>
            <a:ext cx="839094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latin typeface="Times New Roman" charset="0"/>
                <a:ea typeface="Times New Roman" charset="0"/>
                <a:cs typeface="Times New Roman" charset="0"/>
              </a:rPr>
              <a:t>Thank</a:t>
            </a:r>
            <a:r>
              <a:rPr kumimoji="1" lang="zh-CN" altLang="en-US" sz="4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dirty="0">
                <a:latin typeface="Times New Roman" charset="0"/>
                <a:ea typeface="Times New Roman" charset="0"/>
                <a:cs typeface="Times New Roman" charset="0"/>
              </a:rPr>
              <a:t>you!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918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soft arm design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18914-4D7D-484C-B95D-9818D9976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defRPr/>
              </a:pPr>
              <a:t>5</a:t>
            </a:fld>
            <a:endParaRPr lang="en-US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EA1BB-C48F-4D56-A4F2-3A27E685E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4" r="2166" b="1256"/>
          <a:stretch/>
        </p:blipFill>
        <p:spPr>
          <a:xfrm>
            <a:off x="547687" y="1177589"/>
            <a:ext cx="1669519" cy="1737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FF8AB6-18A5-4C98-8B6F-95D2302225B7}"/>
              </a:ext>
            </a:extLst>
          </p:cNvPr>
          <p:cNvSpPr txBox="1"/>
          <p:nvPr/>
        </p:nvSpPr>
        <p:spPr>
          <a:xfrm>
            <a:off x="346264" y="2884979"/>
            <a:ext cx="2024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Ian Walker’s group (2004)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57E63A-2763-4F24-8C25-0480B051C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73" y="3821124"/>
            <a:ext cx="1908759" cy="17373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AA281E-9B6A-49D4-B01B-94C58276BCAD}"/>
              </a:ext>
            </a:extLst>
          </p:cNvPr>
          <p:cNvSpPr txBox="1"/>
          <p:nvPr/>
        </p:nvSpPr>
        <p:spPr>
          <a:xfrm>
            <a:off x="445343" y="5639303"/>
            <a:ext cx="2546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Darwin G. Caldwell’s group (2013)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4A7855-9EFA-4775-8D8C-7446F1981B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7" t="3501" r="2197" b="4850"/>
          <a:stretch/>
        </p:blipFill>
        <p:spPr>
          <a:xfrm>
            <a:off x="2767013" y="1238251"/>
            <a:ext cx="2333135" cy="17373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328557-C34C-4A80-97DB-7709CB3BB5A4}"/>
              </a:ext>
            </a:extLst>
          </p:cNvPr>
          <p:cNvSpPr txBox="1"/>
          <p:nvPr/>
        </p:nvSpPr>
        <p:spPr>
          <a:xfrm>
            <a:off x="2724137" y="2932691"/>
            <a:ext cx="25460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Ian Walker’s group 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(2009)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723690-D315-464C-B6D5-49EC61D3E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156" y="1179830"/>
            <a:ext cx="1880647" cy="17373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8D638C-FE3B-41E3-996B-D1AB30CF6D3F}"/>
              </a:ext>
            </a:extLst>
          </p:cNvPr>
          <p:cNvSpPr txBox="1"/>
          <p:nvPr/>
        </p:nvSpPr>
        <p:spPr>
          <a:xfrm>
            <a:off x="5928769" y="2942996"/>
            <a:ext cx="25460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Marc D. 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Killpack’s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group (2015)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868474-9AED-4AE4-B21D-78E6AD380D01}"/>
              </a:ext>
            </a:extLst>
          </p:cNvPr>
          <p:cNvSpPr txBox="1"/>
          <p:nvPr/>
        </p:nvSpPr>
        <p:spPr>
          <a:xfrm>
            <a:off x="3015637" y="5639303"/>
            <a:ext cx="2126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Daniela Rus’s group 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(2018)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BD56A4-0058-4206-8D63-3D3542E7AF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05" t="4036" r="5734" b="5357"/>
          <a:stretch/>
        </p:blipFill>
        <p:spPr>
          <a:xfrm>
            <a:off x="3331554" y="3801371"/>
            <a:ext cx="1331172" cy="173736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90F7086-921D-499C-B813-AAB03040BF43}"/>
              </a:ext>
            </a:extLst>
          </p:cNvPr>
          <p:cNvSpPr txBox="1"/>
          <p:nvPr/>
        </p:nvSpPr>
        <p:spPr>
          <a:xfrm>
            <a:off x="5928769" y="5630601"/>
            <a:ext cx="2769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Raffaello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D’Andrea</a:t>
            </a:r>
            <a:r>
              <a:rPr lang="en-US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’s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group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8235FF3-6614-4164-9ADC-E6140DE652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1627" y="3995520"/>
            <a:ext cx="32385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5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A11D9-6D4C-419D-A351-60C5EA46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Related work in model-based dynamic 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D8CFB-944F-428C-9234-76CA45671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318"/>
            <a:ext cx="8229600" cy="4297363"/>
          </a:xfrm>
        </p:spPr>
        <p:txBody>
          <a:bodyPr/>
          <a:lstStyle/>
          <a:p>
            <a:r>
              <a:rPr lang="en-US" dirty="0"/>
              <a:t>Why soft system is hard to model?</a:t>
            </a:r>
          </a:p>
          <a:p>
            <a:pPr lvl="1"/>
            <a:r>
              <a:rPr lang="en-US" dirty="0"/>
              <a:t>Nonlinear material properties</a:t>
            </a:r>
          </a:p>
          <a:p>
            <a:pPr lvl="1"/>
            <a:r>
              <a:rPr lang="en-US" dirty="0"/>
              <a:t>Fabrication errors</a:t>
            </a:r>
          </a:p>
          <a:p>
            <a:pPr lvl="1"/>
            <a:endParaRPr lang="en-US" dirty="0"/>
          </a:p>
          <a:p>
            <a:r>
              <a:rPr lang="en-US" dirty="0"/>
              <a:t>Why not modeless control?</a:t>
            </a:r>
          </a:p>
          <a:p>
            <a:pPr lvl="1"/>
            <a:r>
              <a:rPr lang="en-US" dirty="0"/>
              <a:t>Training data-set is large and consumes tons of time</a:t>
            </a:r>
          </a:p>
          <a:p>
            <a:pPr lvl="1"/>
            <a:r>
              <a:rPr lang="en-US" dirty="0"/>
              <a:t>Performance is reduced when facing new and untrained environment</a:t>
            </a:r>
          </a:p>
          <a:p>
            <a:pPr lvl="1"/>
            <a:endParaRPr lang="en-US" dirty="0"/>
          </a:p>
          <a:p>
            <a:r>
              <a:rPr lang="en-US" dirty="0"/>
              <a:t>Why not high-dimensional finite element model-based control?</a:t>
            </a:r>
          </a:p>
          <a:p>
            <a:pPr lvl="1"/>
            <a:r>
              <a:rPr lang="en-US" dirty="0"/>
              <a:t>High-dimensional requires lots of computational resources</a:t>
            </a:r>
          </a:p>
          <a:p>
            <a:pPr lvl="1"/>
            <a:r>
              <a:rPr lang="en-US" dirty="0"/>
              <a:t>The performance doesn’t increase significantly when increase of the dimensions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Find a model that is low-dimensional but still can capture most of the dynamics of the system then design the controller on top of such model.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F316B-092C-42B7-A5F3-E44D563F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6</a:t>
            </a:fld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62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Related work in model-based dynamic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0FE4C-0F08-4C68-806A-8F7B7F0CA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defRPr/>
              </a:pPr>
              <a:t>7</a:t>
            </a:fld>
            <a:endParaRPr lang="en-US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74D3-7E51-4EFE-8198-0B4ADC590EFF}"/>
              </a:ext>
            </a:extLst>
          </p:cNvPr>
          <p:cNvSpPr txBox="1"/>
          <p:nvPr/>
        </p:nvSpPr>
        <p:spPr>
          <a:xfrm>
            <a:off x="124203" y="1137614"/>
            <a:ext cx="327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Ian Walker’s group (2010)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EB22B2-477C-49F0-8ADB-2D2BEA5B9C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66"/>
          <a:stretch/>
        </p:blipFill>
        <p:spPr>
          <a:xfrm>
            <a:off x="241300" y="1506946"/>
            <a:ext cx="2911854" cy="22383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32905C-B4DA-4CA5-9F6B-A343FF11BF14}"/>
              </a:ext>
            </a:extLst>
          </p:cNvPr>
          <p:cNvSpPr txBox="1"/>
          <p:nvPr/>
        </p:nvSpPr>
        <p:spPr>
          <a:xfrm>
            <a:off x="254000" y="3901323"/>
            <a:ext cx="3746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dynamic model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G, B, E represents the effects of gravitational energy, potential energy due to bending and extension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 descr="\documentclass{article}&#10;\usepackage{amsmath}&#10;\pagestyle{empty}&#10;\begin{document}&#10;\begin{gather}&#10;    M(q)\Ddot{q}+C(q,\Dot{q})\Dot{q}+G(q)+B(q)+E(q)=\tau\nonumber&#10;    \end{gather}&#10;&#10;&#10;&#10;\end{document}" title="IguanaTex Bitmap Display">
            <a:extLst>
              <a:ext uri="{FF2B5EF4-FFF2-40B4-BE49-F238E27FC236}">
                <a16:creationId xmlns:a16="http://schemas.microsoft.com/office/drawing/2014/main" id="{8F20114C-CC5F-4B0B-91C5-A4B483CFC5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33" y="4785961"/>
            <a:ext cx="3396267" cy="183467"/>
          </a:xfrm>
          <a:prstGeom prst="rect">
            <a:avLst/>
          </a:prstGeom>
        </p:spPr>
      </p:pic>
      <p:pic>
        <p:nvPicPr>
          <p:cNvPr id="44" name="Picture 43" descr="\documentclass{article}&#10;\usepackage{amsmath}&#10;\pagestyle{empty}&#10;\begin{document}&#10;\begin{gather}&#10;    e=q_{d}-q,\nonumber\\&#10;    r=\dot{e}+\alpha e, \lambda&gt;0\nonumber\\&#10;    \dot{q}_r=\alpha e +\dot{e}\nonumber\\&#10;    \tau =\hat{M}\Ddot{q}_r+\hat{C}+\hat{G}+\hat{E}+Ksign(r)\nonumber\\&#10;k_i \geq |[\tilde{M}\Ddot{q}_r +\tilde{C}\Ddot{q}_r+\tilde{G}+\tilde{B}+\tilde{E}]_i | + {\eta}_i \nonumber&#10;    \end{gather}&#10;\end{document}" title="IguanaTex Bitmap Display">
            <a:extLst>
              <a:ext uri="{FF2B5EF4-FFF2-40B4-BE49-F238E27FC236}">
                <a16:creationId xmlns:a16="http://schemas.microsoft.com/office/drawing/2014/main" id="{A3995EA3-2CAB-4669-814B-BBD56F77C2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16" y="1856861"/>
            <a:ext cx="2922667" cy="125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A049F77-9580-4E77-AA08-108143B11367}"/>
              </a:ext>
            </a:extLst>
          </p:cNvPr>
          <p:cNvSpPr txBox="1"/>
          <p:nvPr/>
        </p:nvSpPr>
        <p:spPr>
          <a:xfrm>
            <a:off x="4364416" y="1425804"/>
            <a:ext cx="374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Sliding model controller design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162515-A7B5-48EE-A24D-5718426F84F3}"/>
              </a:ext>
            </a:extLst>
          </p:cNvPr>
          <p:cNvSpPr txBox="1"/>
          <p:nvPr/>
        </p:nvSpPr>
        <p:spPr>
          <a:xfrm>
            <a:off x="4470398" y="3264754"/>
            <a:ext cx="4188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error reaches the sliding surface in finite time and the state variables reach desired values exponentially fast.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B44718-F807-49D0-BE0A-B622B195F272}"/>
              </a:ext>
            </a:extLst>
          </p:cNvPr>
          <p:cNvSpPr txBox="1"/>
          <p:nvPr/>
        </p:nvSpPr>
        <p:spPr>
          <a:xfrm>
            <a:off x="4470398" y="4465083"/>
            <a:ext cx="45523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Assumes a backbone in the middle of the arm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uncertainties due to damping effect and input signal is not included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external disturbance estimation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47" descr="\documentclass{article}&#10;\usepackage{amsmath}&#10;\pagestyle{empty}&#10;\begin{document}&#10;\begin{gather}&#10;    q=[l,\theta]^T,\nonumber&#10;    \end{gather}&#10;\end{document}" title="IguanaTex Bitmap Display">
            <a:extLst>
              <a:ext uri="{FF2B5EF4-FFF2-40B4-BE49-F238E27FC236}">
                <a16:creationId xmlns:a16="http://schemas.microsoft.com/office/drawing/2014/main" id="{DE155DA7-E4EA-4597-8FD0-53A3BC70128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6" y="4395390"/>
            <a:ext cx="789333" cy="2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0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8CC0585-5242-4309-9DFF-85707E32D516}"/>
              </a:ext>
            </a:extLst>
          </p:cNvPr>
          <p:cNvSpPr txBox="1"/>
          <p:nvPr/>
        </p:nvSpPr>
        <p:spPr>
          <a:xfrm>
            <a:off x="431800" y="3790912"/>
            <a:ext cx="3746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dynamic model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G, K, D represents the effects of gravitational energy, material spring and damper effects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7EA2D-8314-4E6B-80B4-0D0E042B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Related work in model-based dynamic control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1A9A1-732C-43F1-8AEA-8E9EF7FF5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8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86436-A29D-4919-95E8-5C2428ABA458}"/>
              </a:ext>
            </a:extLst>
          </p:cNvPr>
          <p:cNvSpPr txBox="1"/>
          <p:nvPr/>
        </p:nvSpPr>
        <p:spPr>
          <a:xfrm>
            <a:off x="285137" y="1239269"/>
            <a:ext cx="3213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Daniela Rus’s group 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(2020)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018423-43C7-46C6-AC9D-78C5470C2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37" y="1781070"/>
            <a:ext cx="3048000" cy="1914525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\begin{gather}&#10;    q=\theta,\nonumber&#10;    \end{gather}&#10;\end{document}" title="IguanaTex Bitmap Display">
            <a:extLst>
              <a:ext uri="{FF2B5EF4-FFF2-40B4-BE49-F238E27FC236}">
                <a16:creationId xmlns:a16="http://schemas.microsoft.com/office/drawing/2014/main" id="{2F77E29B-03D7-4E99-B412-63C6A6420E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4" y="4251998"/>
            <a:ext cx="443733" cy="157867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\begin{gather}&#10;    M(q)\Ddot{q}+(C(q,\Dot{q})+D)\Dot{q}+G(q)+Kq=\tau\nonumber&#10;    \end{gather}&#10;&#10;&#10;&#10;\end{document}" title="IguanaTex Bitmap Display">
            <a:extLst>
              <a:ext uri="{FF2B5EF4-FFF2-40B4-BE49-F238E27FC236}">
                <a16:creationId xmlns:a16="http://schemas.microsoft.com/office/drawing/2014/main" id="{26C3DD53-1CDB-4B43-99E6-7FF6DD038CC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16" y="4587046"/>
            <a:ext cx="3204267" cy="1834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0CB652-73A9-460E-A545-CBBD6CEC1858}"/>
              </a:ext>
            </a:extLst>
          </p:cNvPr>
          <p:cNvSpPr txBox="1"/>
          <p:nvPr/>
        </p:nvSpPr>
        <p:spPr>
          <a:xfrm>
            <a:off x="4364416" y="1781070"/>
            <a:ext cx="465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Curvature dynamic control with uncertainties </a:t>
            </a:r>
          </a:p>
        </p:txBody>
      </p:sp>
      <p:pic>
        <p:nvPicPr>
          <p:cNvPr id="23" name="Picture 22" descr="\documentclass{article}&#10;\usepackage{amsmath}&#10;\pagestyle{empty}&#10;\begin{document}&#10;\begin{align}&#10;\tilde K &amp;= K + \Delta K, \tilde D = D + \Delta D\nonumber\\&#10;\tau &amp;=Kq_d+D\dot{q}_d+G(q)+\nonumber\\&#10;&amp;C(q,\dot q)\dot{q}_d+M(q)\Ddot{q}_d+K_P(q_d-q)+K_D(\dot{q}_d-\dot q)\nonumber\\&#10;K_P &amp;\succ -K, K_D \succ -D \nonumber&#10;    \end{align}&#10;\end{document}" title="IguanaTex Bitmap Display">
            <a:extLst>
              <a:ext uri="{FF2B5EF4-FFF2-40B4-BE49-F238E27FC236}">
                <a16:creationId xmlns:a16="http://schemas.microsoft.com/office/drawing/2014/main" id="{C7ADF86A-241A-490A-B835-CA7EBCAFC94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75" y="2590682"/>
            <a:ext cx="3908266" cy="9984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1B819E-9ED5-4EEA-990A-E054CEF62C12}"/>
              </a:ext>
            </a:extLst>
          </p:cNvPr>
          <p:cNvSpPr txBox="1"/>
          <p:nvPr/>
        </p:nvSpPr>
        <p:spPr>
          <a:xfrm>
            <a:off x="4572000" y="4329994"/>
            <a:ext cx="46525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only works for backbone located at the centerline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uncertainties due to input signal is not included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estimation for external disturbance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5812A2-0917-4EC2-8F19-7A000A43E7FD}"/>
              </a:ext>
            </a:extLst>
          </p:cNvPr>
          <p:cNvCxnSpPr>
            <a:cxnSpLocks/>
          </p:cNvCxnSpPr>
          <p:nvPr/>
        </p:nvCxnSpPr>
        <p:spPr>
          <a:xfrm flipH="1">
            <a:off x="961053" y="2519265"/>
            <a:ext cx="177282" cy="270588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71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DE89797B-C602-4BAF-A539-8B1974EC6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27" y="5139203"/>
            <a:ext cx="2951393" cy="1123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CC0585-5242-4309-9DFF-85707E32D516}"/>
              </a:ext>
            </a:extLst>
          </p:cNvPr>
          <p:cNvSpPr txBox="1"/>
          <p:nvPr/>
        </p:nvSpPr>
        <p:spPr>
          <a:xfrm>
            <a:off x="285137" y="3435312"/>
            <a:ext cx="3746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dynamic model (inverted pendulum)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7EA2D-8314-4E6B-80B4-0D0E042B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Related work in model-based dynamic control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1A9A1-732C-43F1-8AEA-8E9EF7FF5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9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86436-A29D-4919-95E8-5C2428ABA458}"/>
              </a:ext>
            </a:extLst>
          </p:cNvPr>
          <p:cNvSpPr txBox="1"/>
          <p:nvPr/>
        </p:nvSpPr>
        <p:spPr>
          <a:xfrm>
            <a:off x="285137" y="1239269"/>
            <a:ext cx="374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Marc D. 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Killpack’s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group 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\documentclass{article}&#10;\usepackage{amsmath}&#10;\pagestyle{empty}&#10;\begin{document}&#10;\begin{gather}&#10;    q=\theta,\nonumber&#10;    \end{gather}&#10;\end{document}" title="IguanaTex Bitmap Display">
            <a:extLst>
              <a:ext uri="{FF2B5EF4-FFF2-40B4-BE49-F238E27FC236}">
                <a16:creationId xmlns:a16="http://schemas.microsoft.com/office/drawing/2014/main" id="{2F77E29B-03D7-4E99-B412-63C6A6420E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04" y="4173976"/>
            <a:ext cx="443733" cy="157867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\begin{align}&#10;    \tau_a=&amp;I\Ddot{q}+K_d\Dot{q}+mg\frac{L}{2}sin(q)&#10;\nonumber\\&#10;\tau_a=&amp;\gamma_0P_0-\gamma_1P_1+K_sq\nonumber\\&#10;\dot{P}=&amp;-\alpha P+\beta P_d\nonumber&#10;    \end{align}&#10;&#10;&#10;&#10;\end{document}" title="IguanaTex Bitmap Display">
            <a:extLst>
              <a:ext uri="{FF2B5EF4-FFF2-40B4-BE49-F238E27FC236}">
                <a16:creationId xmlns:a16="http://schemas.microsoft.com/office/drawing/2014/main" id="{3CCAD15B-2E9F-4A03-BF71-66B4C45333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04" y="4333788"/>
            <a:ext cx="2141866" cy="9088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1B819E-9ED5-4EEA-990A-E054CEF62C12}"/>
              </a:ext>
            </a:extLst>
          </p:cNvPr>
          <p:cNvSpPr txBox="1"/>
          <p:nvPr/>
        </p:nvSpPr>
        <p:spPr>
          <a:xfrm>
            <a:off x="4487258" y="4480094"/>
            <a:ext cx="4529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actuator needs to be specifically designed to fit the model requirements.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Gravitational term is ignored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A9DD46-B279-4102-9CC1-5E840D4D2F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357" y="1816972"/>
            <a:ext cx="1640343" cy="1515365"/>
          </a:xfrm>
          <a:prstGeom prst="rect">
            <a:avLst/>
          </a:prstGeom>
        </p:spPr>
      </p:pic>
      <p:pic>
        <p:nvPicPr>
          <p:cNvPr id="36" name="Picture 35" descr="\documentclass{article}&#10;\usepackage{amsmath}&#10;\pagestyle{empty}&#10;\begin{document}&#10;\begin{align}&#10;minimize \sum_{k=0}^T &amp;||q_d-q[k]||_{Q}^2 +||\dot{q}[k]||_{R}^2\nonumber\\&#10;&amp;+||P_0[k]-P_T||_{S}^2++||P_1[k]-P_T||_{S}^2\nonumber\\&#10;s.t. &amp;q_{min}\leq q \leq q_{max}\nonumber\\&#10;&amp;P_{min}\leq P_d \leq P_{max}\nonumber\\&#10;&amp;|\Delta P_d|\leq \Delta P_{max}\nonumber&#10;\end{align}&#10;\end{document}" title="IguanaTex Bitmap Display">
            <a:extLst>
              <a:ext uri="{FF2B5EF4-FFF2-40B4-BE49-F238E27FC236}">
                <a16:creationId xmlns:a16="http://schemas.microsoft.com/office/drawing/2014/main" id="{DD163900-D805-4D8B-B053-0261BA365D2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2510166"/>
            <a:ext cx="3878400" cy="16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5A59373-D908-45F2-BFD3-B7ACFB208218}"/>
              </a:ext>
            </a:extLst>
          </p:cNvPr>
          <p:cNvSpPr txBox="1"/>
          <p:nvPr/>
        </p:nvSpPr>
        <p:spPr>
          <a:xfrm>
            <a:off x="4364416" y="2029678"/>
            <a:ext cx="465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MPC controller design</a:t>
            </a:r>
          </a:p>
        </p:txBody>
      </p:sp>
    </p:spTree>
    <p:extLst>
      <p:ext uri="{BB962C8B-B14F-4D97-AF65-F5344CB8AC3E}">
        <p14:creationId xmlns:p14="http://schemas.microsoft.com/office/powerpoint/2010/main" val="14596364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24598"/>
  <p:tag name="ORIGINALWIDTH" val="596.9254"/>
  <p:tag name="LATEXADDIN" val="\documentclass{article}&#10;\usepackage{amsmath}&#10;\pagestyle{empty}&#10;\begin{document}&#10;\begin{gather}&#10;    M(q)\Ddot{q}+C(q,\Dot{q})\Dot{q}+G(q)+B(q)+E(q)=\tau\nonumber&#10;    \end{gather}&#10;&#10;&#10;&#10;\end{document}"/>
  <p:tag name="IGUANATEXSIZE" val="14"/>
  <p:tag name="IGUANATEXCURSOR" val="160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832.021"/>
  <p:tag name="LATEXADDIN" val="\documentclass{article}&#10;\usepackage{amsmath}&#10;\pagestyle{empty}&#10;\begin{document}&#10;\begin{align*}&#10;m_L(p)\ddot{\pmb{x}}+b_L(p)\dot{\pmb{x}}+k_L(p)\pmb{x}=f(p)&#10;\end{align*}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143.232"/>
  <p:tag name="LATEXADDIN" val="\documentclass{article}&#10;\usepackage{amsmath}&#10;\pagestyle{empty}&#10;\begin{document}&#10;\begin{align*}&#10;\left [ \begin{matrix}&#10;\dot{x}_{cl}\\ &#10;y&#10;\end{matrix} \right ]=\left [ \begin{matrix}&#10;A\left ( p \right )+B\left ( p \right )\cdot K &amp; B\left ( p \right )\\ &#10;C &amp; 0&#10;\end{matrix} \right ]\left [ \begin{matrix}&#10;x_{cl}\\ &#10;d&#10;\end{matrix} \right ]&#10;\end {align*}&#10;&#10;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7.9602"/>
  <p:tag name="ORIGINALWIDTH" val="1907.012"/>
  <p:tag name="LATEXADDIN" val="\documentclass{article}&#10;\usepackage{amsmath}&#10;\pagestyle{empty}&#10;\begin{document}&#10;&#10;\begin{align*}&#10;\left \| G_{cl(p)} \right \|_{\infty}:=\underset{p\in \Phi_{p} }{\textup{sup}} \; \underset{d\in L_{2}, \left \| d \right \|_{2}\neq 0}{\textup{sup}}\frac{\left \| y \right \|_{2}}{\left \| d \right \|_{2}}, &#10;\end{align*}&#10;&#10;&#10;\end{document}"/>
  <p:tag name="IGUANATEXSIZE" val="20"/>
  <p:tag name="IGUANATEXCURSOR" val="3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3172.854"/>
  <p:tag name="LATEXADDIN" val="\documentclass{article}&#10;\usepackage{amsmath}&#10;\pagestyle{empty}&#10;\begin{document}&#10;&#10;\begin{align*}&#10;\left [ \begin{matrix}&#10;A\left(p\right)Q+QA^{T}\left(p\right)+B\left(p\right)Y+Y^{T}B^{T}\left(p\right) &amp; * &amp; *\\ &#10;CQ &amp; -\gamma &amp; * \\ &#10;B^{T}\left(p\right) &amp; 0 &amp; -\gamma&#10;\end{matrix} \right ]&lt;0&#10;\end{align*}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2283"/>
  <p:tag name="ORIGINALWIDTH" val="1404.574"/>
  <p:tag name="LATEXADDIN" val="\documentclass{article}&#10;\usepackage{amsmath}&#10;\pagestyle{empty}&#10;\begin{document}&#10;&#10;\begin{align*}&#10;u_{j+1}^{ff}(t)=u_{j}^{ff}(t)+k_pe_j(t)&#10;\end{align*}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92.7259"/>
  <p:tag name="ORIGINALWIDTH" val="601.4248"/>
  <p:tag name="LATEXADDIN" val="\documentclass{article}&#10;\usepackage{amsmath}&#10;\pagestyle{empty}&#10;\begin{document}&#10;\begin{gather}&#10;    m(q)\Ddot{q}+c(q,\Dot{q})\Dot{q}+g(q)+\hat{k}q+\hat{d}\Dot{q}=\hat{\alpha}{R(\psi)p},\nonumber\\&#10;    \hat{k}={k_0+\Delta k}, \nonumber\\&#10;    \hat{d}={d_0+\Delta d},\nonumber\\&#10;    \hat{\alpha}=(1+\Delta\alpha)\alpha_0,\nonumber&#10;    \end{gather}&#10;&#10;&#10;&#10;\end{document}"/>
  <p:tag name="IGUANATEXSIZE" val="12"/>
  <p:tag name="IGUANATEXCURSOR" val="269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1.49606"/>
  <p:tag name="ORIGINALWIDTH" val="539.1826"/>
  <p:tag name="LATEXADDIN" val="\documentclass{article}&#10;\usepackage{amsmath}&#10;\pagestyle{empty}&#10;\begin{document}&#10;$|\Delta{k}|&lt;K_m, |\Delta{d}|&lt;D_m$, and $|\Delta{\alpha}|&lt;\alpha_m$&#10;&#10;&#10;&#10;\end{document}"/>
  <p:tag name="IGUANATEXSIZE" val="12"/>
  <p:tag name="IGUANATEXCURSOR" val="147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24598"/>
  <p:tag name="ORIGINALWIDTH" val="641.9197"/>
  <p:tag name="LATEXADDIN" val="\documentclass{article}&#10;\usepackage{amsmath}&#10;\pagestyle{empty}&#10;\begin{document}&#10;\begin{gather}&#10;    M(q)\Ddot{q}+C(q,\Dot{q})\Dot{q}+G(q)+Kq+D\Dot{q}=\alpha{R(\psi)p}\nonumber&#10;    \end{gather}&#10;&#10;&#10;&#10;\end{document}"/>
  <p:tag name="IGUANATEXSIZE" val="12"/>
  <p:tag name="IGUANATEXCURSOR" val="174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95.23811"/>
  <p:tag name="ORIGINALWIDTH" val="508.4365"/>
  <p:tag name="LATEXADDIN" val="\documentclass{article}&#10;\usepackage{amsmath}&#10;\pagestyle{empty}&#10;\begin{document}&#10;\begin{gather}&#10;    u=\sum_{j=1}^{10}Amp*sin(2\pi f_jt+\phi_j)+b_{off}\nonumber&#10;    \end{gather}&#10;&#10;&#10;&#10;\end{document}"/>
  <p:tag name="IGUANATEXSIZE" val="12"/>
  <p:tag name="IGUANATEXCURSOR" val="149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03.712"/>
  <p:tag name="ORIGINALWIDTH" val="920.1349"/>
  <p:tag name="LATEXADDIN" val="\documentclass{article}&#10;\usepackage{amsmath}&#10;\pagestyle{empty}&#10;\begin{document}&#10;\begin{gather}&#10;    \dot{x}_1 = x_2 \nonumber\\&#10;    \dot{x}_2 = f(x_1,x_2) +  b(x_1)u +\Delta \nonumber\\&#10;    f(x_1,x_2)=-m(x_1)^{-1}((c(x_1,x_2)+d_0)x_2+k_0x_1+g(x_1)) \nonumber\\&#10;    % b(\psi,u)=m^{-1}\alpha(\frac{1}{2}(sin\psi-\sqrt{3}cos\psi)(u-0.00345) \nonumber\\&#10;    b(x_1)=m(x_1)^{-1}\alpha_0,\nonumber\\&#10;    \Delta = -\Delta k\frac{x_1}{m(x_1)}- \Delta d\frac{x_2}{m(x_1)}+\Delta\alpha\frac{\alpha_0}{m(x_1)} \nonumber\\&#10;    u=R(\psi)p&#10;    \label{eq:smcDerivative}&#10;\end{gather}&#10;&#10;&#10;&#10;\end{document}"/>
  <p:tag name="IGUANATEXSIZE" val="12"/>
  <p:tag name="IGUANATEXCURSOR" val="565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20.4724"/>
  <p:tag name="ORIGINALWIDTH" val="513.6857"/>
  <p:tag name="LATEXADDIN" val="\documentclass{article}&#10;\usepackage{amsmath}&#10;\pagestyle{empty}&#10;\begin{document}&#10;\begin{gather}&#10;    e=q_{d}-q,\nonumber\\&#10;    r=\dot{e}+\alpha e, \lambda&gt;0\nonumber\\&#10;    \dot{q}_r=\alpha e +\dot{e}\nonumber\\&#10;    \tau =\hat{M}\Ddot{q}_r+\hat{C}+\hat{G}+\hat{E}+Ksign(r)\nonumber\\&#10;k_i \geq |[\tilde{M}\Ddot{q}_r +\tilde{C}\Ddot{q}_r+\tilde{G}+\tilde{B}+\tilde{E}]_i | + {\eta}_i \nonumber&#10;    \end{gather}&#10;\end{document}"/>
  <p:tag name="IGUANATEXSIZE" val="14"/>
  <p:tag name="IGUANATEXCURSOR" val="375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61.9798"/>
  <p:tag name="ORIGINALWIDTH" val="806.8991"/>
  <p:tag name="LATEXADDIN" val="\documentclass{article}&#10;\usepackage{amsmath}&#10;\pagestyle{empty}&#10;\begin{document}&#10;\begin{align}&#10;e&amp;=x_{d1}-x_1,\nonumber\\&#10;\sigma&amp;=\dot{e}+\lambda e, \lambda&gt;0\\&#10;\dot{\sigma}&amp;=\lambda\dot{e}+\Ddot{e}=\lambda\dot{e}+\Ddot{x}_{d1}-\Ddot{x}_1 \nonumber\\&#10;                &amp;=\lambda\dot{e}+ \Ddot{x}_{d1} -(f(x_1, x_2) + b(x_1)u+\Delta )&#10;\end{align}&#10;&#10;&#10;&#10;\end{document}"/>
  <p:tag name="IGUANATEXSIZE" val="12"/>
  <p:tag name="IGUANATEXCURSOR" val="96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24598"/>
  <p:tag name="ORIGINALWIDTH" val="635.1707"/>
  <p:tag name="LATEXADDIN" val="\documentclass{article}&#10;\usepackage{amsmath}&#10;\pagestyle{empty}&#10;\begin{document}&#10;\begin{align}&#10;    \dot{\sigma}=-\eta{sign(\sigma)}&#10;\end{align}&#10;&#10;&#10;&#10;&#10;\end{document}"/>
  <p:tag name="IGUANATEXSIZE" val="12"/>
  <p:tag name="IGUANATEXCURSOR" val="79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94.9756"/>
  <p:tag name="ORIGINALWIDTH" val="841.3948"/>
  <p:tag name="LATEXADDIN" val="\documentclass{article}&#10;\usepackage{amsmath}&#10;\pagestyle{empty}&#10;\begin{document}&#10;\begin{align}&#10;    u=&amp;b(x_1)^{-1}(\lambda\dot{e}+ \Ddot{x}_{d1} -f(x_1, x_2)+\eta sign(\sigma)),\nonumber\\&#10;    \eta\geq&amp;&#10;    \frac{1}{1+\alpha_m}(\alpha_m|\lambda\dot{e}+ \Ddot{x}_{d1} -f(x_1, x_2)|\nonumber\\&#10;            &amp;+K_m|\frac{x_1}{m(x_1)}|+D_m|\frac{x_2}{m(x_1)}|+\epsilon)&#10;\end{align}&#10;\end{document}"/>
  <p:tag name="IGUANATEXSIZE" val="12"/>
  <p:tag name="IGUANATEXCURSOR" val="373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462.6921"/>
  <p:tag name="ORIGINALWIDTH" val="901.3873"/>
  <p:tag name="LATEXADDIN" val="\documentclass{article}&#10;\usepackage{amsmath}&#10;\pagestyle{empty}&#10;\begin{document}&#10;\begin{align}&#10;    \dot{V}=&amp;\sigma\dot{\sigma}, \nonumber\\&#10;           =&amp;\sigma(\lambda\dot{e}+ \Ddot{x}_{d1} \nonumber\\&#10;           &amp;-f(x_1, x_2) + b(x_1)u -\Delta k\frac{x_1}{m(x_1)}-\Delta d\frac{x_2}{m(x_1))})\nonumber\\&#10;           =&amp;\sigma(-(1+\Delta\alpha)\eta{sign(\sigma)}-\Delta\alpha(\lambda\dot{e}+ \Ddot{x}_{d1} -f(x_1, x_2))\nonumber\\&#10;           &amp;+\Delta k\frac{x_1}{m(x_1)}+\Delta d\frac{x_2}{m(x_1)})\nonumber\\&#10;            \leq&amp;-(1+\alpha_m)\eta|\sigma|+\alpha_m|\lambda\dot{e}+ \Ddot{x}_{d1} -f(x_1, x_2)||\sigma| \nonumber\\&#10;           &amp;+K_m|\frac{x_1}{m(x_1)}||\sigma|+D_m|\frac{x_2}{m(x_1)}||\sigma|\nonumber\\&#10;           \leq&amp;-\epsilon|\sigma|\leq 0&#10;    \label{eq:cadidateFunc}&#10;\end{align}&#10;\end{document}"/>
  <p:tag name="IGUANATEXSIZE" val="12"/>
  <p:tag name="IGUANATEXCURSOR" val="791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62.99213"/>
  <p:tag name="ORIGINALWIDTH" val="593.1758"/>
  <p:tag name="LATEXADDIN" val="\documentclass{article}&#10;\usepackage{amsmath}&#10;\pagestyle{empty}&#10;\begin{document}&#10;\begin{align}&#10;    V=\frac{1}{2}\sigma^2&#10;    \label{eq:cadidateFunc}&#10;\end{align}&#10;&#10;&#10;&#10;\end{document}"/>
  <p:tag name="IGUANATEXSIZE" val="12"/>
  <p:tag name="IGUANATEXCURSOR" val="159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5.99551"/>
  <p:tag name="ORIGINALWIDTH" val="174.7282"/>
  <p:tag name="LATEXADDIN" val="\documentclass{article}&#10;\usepackage{amsmath}&#10;\pagestyle{empty}&#10;\begin{document}&#10;\begin{gather}&#10;    q=[l_c,\theta,\phi]^T\nonumber&#10;    \end{gather}&#10;\end{document}"/>
  <p:tag name="IGUANATEXSIZE" val="14"/>
  <p:tag name="IGUANATEXCURSOR" val="106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24598"/>
  <p:tag name="ORIGINALWIDTH" val="563.1796"/>
  <p:tag name="LATEXADDIN" val="\documentclass{article}&#10;\usepackage{amsmath}&#10;\pagestyle{empty}&#10;\begin{document}&#10;\begin{gather}&#10;    M(q)\Ddot{q}+(C(q,\Dot{q})+D)\Dot{q}+G(q)+Kq=\tau\nonumber&#10;    \end{gather}&#10;&#10;&#10;&#10;\end{document}"/>
  <p:tag name="IGUANATEXSIZE" val="14"/>
  <p:tag name="IGUANATEXCURSOR" val="143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95.23811"/>
  <p:tag name="ORIGINALWIDTH" val="508.4365"/>
  <p:tag name="LATEXADDIN" val="\documentclass{article}&#10;\usepackage{amsmath}&#10;\pagestyle{empty}&#10;\begin{document}&#10;\begin{gather}&#10;    u=\sum_{j=1}^{10}Amp*sin(2\pi f_jt+\phi_j)+b_{off}\nonumber&#10;    \end{gather}&#10;&#10;&#10;&#10;\end{document}"/>
  <p:tag name="IGUANATEXSIZE" val="12"/>
  <p:tag name="IGUANATEXCURSOR" val="149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7.74654"/>
  <p:tag name="ORIGINALWIDTH" val="122.2347"/>
  <p:tag name="LATEXADDIN" val="\documentclass{article}&#10;\usepackage{amsmath}&#10;\pagestyle{empty}&#10;\begin{document}&#10;\begin{align}&#10;l,\theta,\phi\nonumber,p_m&#10;\end{align}&#10;\end{document}"/>
  <p:tag name="IGUANATEXSIZE" val="14"/>
  <p:tag name="IGUANATEXCURSOR" val="107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7.99772"/>
  <p:tag name="ORIGINALWIDTH" val="27.74654"/>
  <p:tag name="LATEXADDIN" val="\documentclass{article}&#10;\usepackage{amsmath}&#10;\pagestyle{empty}&#10;\begin{document}&#10;\begin{align}&#10;u_1\nonumber&#10;\end{align}&#10;\end{document}"/>
  <p:tag name="IGUANATEXSIZE" val="14"/>
  <p:tag name="IGUANATEXCURSOR" val="106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5.99551"/>
  <p:tag name="ORIGINALWIDTH" val="138.7327"/>
  <p:tag name="LATEXADDIN" val="\documentclass{article}&#10;\usepackage{amsmath}&#10;\pagestyle{empty}&#10;\begin{document}&#10;\begin{gather}&#10;    q=[l,\theta]^T,\nonumber&#10;    \end{gather}&#10;\end{document}"/>
  <p:tag name="IGUANATEXSIZE" val="14"/>
  <p:tag name="IGUANATEXCURSOR" val="123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7.99772"/>
  <p:tag name="ORIGINALWIDTH" val="28.49646"/>
  <p:tag name="LATEXADDIN" val="\documentclass{article}&#10;\usepackage{amsmath}&#10;\pagestyle{empty}&#10;\begin{document}&#10;\begin{align}&#10;u_2\nonumber&#10;\end{align}&#10;\end{document}"/>
  <p:tag name="IGUANATEXSIZE" val="14"/>
  <p:tag name="IGUANATEXCURSOR" val="97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8.74764"/>
  <p:tag name="ORIGINALWIDTH" val="28.49646"/>
  <p:tag name="LATEXADDIN" val="\documentclass{article}&#10;\usepackage{amsmath}&#10;\pagestyle{empty}&#10;\begin{document}&#10;\begin{align}&#10;u_3\nonumber&#10;\end{align}&#10;\end{document}"/>
  <p:tag name="IGUANATEXSIZE" val="14"/>
  <p:tag name="IGUANATEXCURSOR" val="97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7.74654"/>
  <p:tag name="ORIGINALWIDTH" val="77.99023"/>
  <p:tag name="LATEXADDIN" val="\documentclass{article}&#10;\usepackage{amsmath}&#10;\pagestyle{empty}&#10;\begin{document}&#10;\begin{gather}&#10;    q=\theta,\nonumber&#10;    \end{gather}&#10;\end{document}"/>
  <p:tag name="IGUANATEXSIZE" val="14"/>
  <p:tag name="IGUANATEXCURSOR" val="101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24598"/>
  <p:tag name="ORIGINALWIDTH" val="563.1796"/>
  <p:tag name="LATEXADDIN" val="\documentclass{article}&#10;\usepackage{amsmath}&#10;\pagestyle{empty}&#10;\begin{document}&#10;\begin{gather}&#10;    M(q)\Ddot{q}+(C(q,\Dot{q})+D)\Dot{q}+G(q)+Kq=\tau\nonumber&#10;    \end{gather}&#10;&#10;&#10;&#10;\end{document}"/>
  <p:tag name="IGUANATEXSIZE" val="14"/>
  <p:tag name="IGUANATEXCURSOR" val="143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75.478"/>
  <p:tag name="ORIGINALWIDTH" val="686.9141"/>
  <p:tag name="LATEXADDIN" val="\documentclass{article}&#10;\usepackage{amsmath}&#10;\pagestyle{empty}&#10;\begin{document}&#10;\begin{align}&#10;\tilde K &amp;= K + \Delta K, \tilde D = D + \Delta D\nonumber\\&#10;\tau &amp;=Kq_d+D\dot{q}_d+G(q)+\nonumber\\&#10;&amp;C(q,\dot q)\dot{q}_d+M(q)\Ddot{q}_d+K_P(q_d-q)+K_D(\dot{q}_d-\dot q)\nonumber\\&#10;K_P &amp;\succ -K, K_D \succ -D \nonumber&#10;    \end{align}&#10;\end{document}"/>
  <p:tag name="IGUANATEXSIZE" val="14"/>
  <p:tag name="IGUANATEXCURSOR" val="281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7.74654"/>
  <p:tag name="ORIGINALWIDTH" val="77.99023"/>
  <p:tag name="LATEXADDIN" val="\documentclass{article}&#10;\usepackage{amsmath}&#10;\pagestyle{empty}&#10;\begin{document}&#10;\begin{gather}&#10;    q=\theta,\nonumber&#10;    \end{gather}&#10;\end{document}"/>
  <p:tag name="IGUANATEXSIZE" val="14"/>
  <p:tag name="IGUANATEXCURSOR" val="101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59.73"/>
  <p:tag name="ORIGINALWIDTH" val="376.4529"/>
  <p:tag name="LATEXADDIN" val="\documentclass{article}&#10;\usepackage{amsmath}&#10;\pagestyle{empty}&#10;\begin{document}&#10;\begin{align}&#10;    \tau_a=&amp;I\Ddot{q}+K_d\Dot{q}+mg\frac{L}{2}sin(q)&#10;\nonumber\\&#10;\tau_a=&amp;\gamma_0P_0-\gamma_1P_1+K_sq\nonumber\\&#10;\dot{P}=&amp;-\alpha P+\beta P_d\nonumber&#10;    \end{align}&#10;&#10;&#10;&#10;\end{document}"/>
  <p:tag name="IGUANATEXSIZE" val="14"/>
  <p:tag name="IGUANATEXCURSOR" val="216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81.2149"/>
  <p:tag name="ORIGINALWIDTH" val="681.6648"/>
  <p:tag name="LATEXADDIN" val="\documentclass{article}&#10;\usepackage{amsmath}&#10;\pagestyle{empty}&#10;\begin{document}&#10;\begin{align}&#10;minimize \sum_{k=0}^T &amp;||q_d-q[k]||_{Q}^2 +||\dot{q}[k]||_{R}^2\nonumber\\&#10;&amp;+||P_0[k]-P_T||_{S}^2++||P_1[k]-P_T||_{S}^2\nonumber\\&#10;s.t. &amp;q_{min}\leq q \leq q_{max}\nonumber\\&#10;&amp;P_{min}\leq P_d \leq P_{max}\nonumber\\&#10;&amp;|\Delta P_d|\leq \Delta P_{max}\nonumber&#10;\end{align}&#10;\end{document}"/>
  <p:tag name="IGUANATEXSIZE" val="14"/>
  <p:tag name="IGUANATEXCURSOR" val="335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20593</TotalTime>
  <Words>2819</Words>
  <Application>Microsoft Office PowerPoint</Application>
  <PresentationFormat>On-screen Show (4:3)</PresentationFormat>
  <Paragraphs>440</Paragraphs>
  <Slides>44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Cambria Math</vt:lpstr>
      <vt:lpstr>Times New Roman</vt:lpstr>
      <vt:lpstr>1_Office Theme</vt:lpstr>
      <vt:lpstr>Dynamic modeling, robust control and contact estimation of soft robotics</vt:lpstr>
      <vt:lpstr>Background</vt:lpstr>
      <vt:lpstr>Presentation Outline</vt:lpstr>
      <vt:lpstr>Overview of soft arm design</vt:lpstr>
      <vt:lpstr>Overview of soft arm design</vt:lpstr>
      <vt:lpstr>Related work in model-based dynamic control</vt:lpstr>
      <vt:lpstr>Related work in model-based dynamic control</vt:lpstr>
      <vt:lpstr>Related work in model-based dynamic control</vt:lpstr>
      <vt:lpstr>Related work in model-based dynamic control</vt:lpstr>
      <vt:lpstr>Limitations and objectives</vt:lpstr>
      <vt:lpstr>Presentation Outline</vt:lpstr>
      <vt:lpstr>Insights from soft knee actuator </vt:lpstr>
      <vt:lpstr>Contribution</vt:lpstr>
      <vt:lpstr>Hardware Setup</vt:lpstr>
      <vt:lpstr>LPV Model</vt:lpstr>
      <vt:lpstr>Parameter Identification and Model Validation</vt:lpstr>
      <vt:lpstr>Feedback Controller Design</vt:lpstr>
      <vt:lpstr>Combined Controller Design and Simulation</vt:lpstr>
      <vt:lpstr>Experimental Results</vt:lpstr>
      <vt:lpstr>Presentation Outline</vt:lpstr>
      <vt:lpstr>Limitations of Previous Work</vt:lpstr>
      <vt:lpstr>Contribution</vt:lpstr>
      <vt:lpstr>Augmented-rigid Arm Model</vt:lpstr>
      <vt:lpstr>Kinematics with r_i</vt:lpstr>
      <vt:lpstr>Forward Kinematic Results</vt:lpstr>
      <vt:lpstr>Dynamic Model with Parameter Uncertainties</vt:lpstr>
      <vt:lpstr>Baseline SMC Design</vt:lpstr>
      <vt:lpstr>Experimental Results</vt:lpstr>
      <vt:lpstr>Presentation Outline</vt:lpstr>
      <vt:lpstr>Summary</vt:lpstr>
      <vt:lpstr>Presentation Outline</vt:lpstr>
      <vt:lpstr>Nonlinear Disturbance Observer</vt:lpstr>
      <vt:lpstr>Simulation and Experiments</vt:lpstr>
      <vt:lpstr>Presentation Outline</vt:lpstr>
      <vt:lpstr>Limitations of Previous Work</vt:lpstr>
      <vt:lpstr>Insights from fabric-beam-based Arm</vt:lpstr>
      <vt:lpstr>Contribution</vt:lpstr>
      <vt:lpstr>Kinematics model using stretch sensor and IMU</vt:lpstr>
      <vt:lpstr>System ID for MIMO system</vt:lpstr>
      <vt:lpstr>SMCNDOB, Simulation and Experiments</vt:lpstr>
      <vt:lpstr>Presentation Outline</vt:lpstr>
      <vt:lpstr>Timeline</vt:lpstr>
      <vt:lpstr>Refence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shown4</dc:creator>
  <cp:lastModifiedBy>Zhi Qiao</cp:lastModifiedBy>
  <cp:revision>2106</cp:revision>
  <dcterms:created xsi:type="dcterms:W3CDTF">2006-08-16T00:00:00Z</dcterms:created>
  <dcterms:modified xsi:type="dcterms:W3CDTF">2020-12-11T16:13:02Z</dcterms:modified>
</cp:coreProperties>
</file>